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56" r:id="rId5"/>
    <p:sldId id="311" r:id="rId6"/>
    <p:sldId id="310" r:id="rId7"/>
    <p:sldId id="351" r:id="rId8"/>
    <p:sldId id="354" r:id="rId9"/>
    <p:sldId id="325" r:id="rId10"/>
    <p:sldId id="315" r:id="rId11"/>
    <p:sldId id="346" r:id="rId12"/>
    <p:sldId id="348" r:id="rId13"/>
    <p:sldId id="342" r:id="rId14"/>
    <p:sldId id="314" r:id="rId15"/>
    <p:sldId id="352" r:id="rId16"/>
    <p:sldId id="356" r:id="rId17"/>
    <p:sldId id="355" r:id="rId18"/>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3CCDAD-D3B2-4CA9-9EA5-9FE0FCE85675}" v="3" dt="2026-03-30T21:31:01.5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891" autoAdjust="0"/>
    <p:restoredTop sz="94660"/>
  </p:normalViewPr>
  <p:slideViewPr>
    <p:cSldViewPr snapToGrid="0">
      <p:cViewPr varScale="1">
        <p:scale>
          <a:sx n="91" d="100"/>
          <a:sy n="91" d="100"/>
        </p:scale>
        <p:origin x="67" y="446"/>
      </p:cViewPr>
      <p:guideLst/>
    </p:cSldViewPr>
  </p:slideViewPr>
  <p:notesTextViewPr>
    <p:cViewPr>
      <p:scale>
        <a:sx n="3" d="2"/>
        <a:sy n="3" d="2"/>
      </p:scale>
      <p:origin x="0" y="0"/>
    </p:cViewPr>
  </p:notesTextViewPr>
  <p:sorterViewPr>
    <p:cViewPr>
      <p:scale>
        <a:sx n="100" d="100"/>
        <a:sy n="100" d="100"/>
      </p:scale>
      <p:origin x="0" y="-496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acon Joshua Klickman" userId="5e6a59f0-4174-468d-a49a-c001e48ab2b3" providerId="ADAL" clId="{DE6DF274-D2E6-4274-B04E-75FD8348132F}"/>
    <pc:docChg chg="undo custSel addSld delSld modSld sldOrd addMainMaster delMainMaster modMainMaster">
      <pc:chgData name="Deacon Joshua Klickman" userId="5e6a59f0-4174-468d-a49a-c001e48ab2b3" providerId="ADAL" clId="{DE6DF274-D2E6-4274-B04E-75FD8348132F}" dt="2026-03-30T21:31:01.572" v="1914"/>
      <pc:docMkLst>
        <pc:docMk/>
      </pc:docMkLst>
      <pc:sldChg chg="modSp mod">
        <pc:chgData name="Deacon Joshua Klickman" userId="5e6a59f0-4174-468d-a49a-c001e48ab2b3" providerId="ADAL" clId="{DE6DF274-D2E6-4274-B04E-75FD8348132F}" dt="2026-03-30T21:22:22.604" v="1353" actId="6549"/>
        <pc:sldMkLst>
          <pc:docMk/>
          <pc:sldMk cId="2973112785" sldId="256"/>
        </pc:sldMkLst>
        <pc:spChg chg="mod">
          <ac:chgData name="Deacon Joshua Klickman" userId="5e6a59f0-4174-468d-a49a-c001e48ab2b3" providerId="ADAL" clId="{DE6DF274-D2E6-4274-B04E-75FD8348132F}" dt="2026-03-30T21:22:22.604" v="1353" actId="6549"/>
          <ac:spMkLst>
            <pc:docMk/>
            <pc:sldMk cId="2973112785" sldId="256"/>
            <ac:spMk id="2" creationId="{FD32694B-9040-4466-8F8F-2E7D1BD09FF0}"/>
          </ac:spMkLst>
        </pc:spChg>
      </pc:sldChg>
      <pc:sldChg chg="add">
        <pc:chgData name="Deacon Joshua Klickman" userId="5e6a59f0-4174-468d-a49a-c001e48ab2b3" providerId="ADAL" clId="{DE6DF274-D2E6-4274-B04E-75FD8348132F}" dt="2026-03-30T21:31:01.572" v="1914"/>
        <pc:sldMkLst>
          <pc:docMk/>
          <pc:sldMk cId="3917293442" sldId="310"/>
        </pc:sldMkLst>
      </pc:sldChg>
      <pc:sldChg chg="modSp mod">
        <pc:chgData name="Deacon Joshua Klickman" userId="5e6a59f0-4174-468d-a49a-c001e48ab2b3" providerId="ADAL" clId="{DE6DF274-D2E6-4274-B04E-75FD8348132F}" dt="2026-03-30T21:24:07.931" v="1457" actId="20577"/>
        <pc:sldMkLst>
          <pc:docMk/>
          <pc:sldMk cId="2485792692" sldId="351"/>
        </pc:sldMkLst>
        <pc:spChg chg="mod">
          <ac:chgData name="Deacon Joshua Klickman" userId="5e6a59f0-4174-468d-a49a-c001e48ab2b3" providerId="ADAL" clId="{DE6DF274-D2E6-4274-B04E-75FD8348132F}" dt="2026-03-30T21:24:07.931" v="1457" actId="20577"/>
          <ac:spMkLst>
            <pc:docMk/>
            <pc:sldMk cId="2485792692" sldId="351"/>
            <ac:spMk id="2" creationId="{A9337BAA-37AB-840B-9317-5BA5AFF72248}"/>
          </ac:spMkLst>
        </pc:spChg>
        <pc:spChg chg="mod">
          <ac:chgData name="Deacon Joshua Klickman" userId="5e6a59f0-4174-468d-a49a-c001e48ab2b3" providerId="ADAL" clId="{DE6DF274-D2E6-4274-B04E-75FD8348132F}" dt="2026-03-30T21:23:19.587" v="1406" actId="14100"/>
          <ac:spMkLst>
            <pc:docMk/>
            <pc:sldMk cId="2485792692" sldId="351"/>
            <ac:spMk id="3" creationId="{C1D73851-87A9-D00D-B523-2F786A1DDCDE}"/>
          </ac:spMkLst>
        </pc:spChg>
        <pc:spChg chg="mod">
          <ac:chgData name="Deacon Joshua Klickman" userId="5e6a59f0-4174-468d-a49a-c001e48ab2b3" providerId="ADAL" clId="{DE6DF274-D2E6-4274-B04E-75FD8348132F}" dt="2026-03-30T21:23:52.672" v="1428" actId="20577"/>
          <ac:spMkLst>
            <pc:docMk/>
            <pc:sldMk cId="2485792692" sldId="351"/>
            <ac:spMk id="7" creationId="{C8DEC366-1733-6AA8-9B11-C0150E3D5DB6}"/>
          </ac:spMkLst>
        </pc:spChg>
        <pc:spChg chg="mod">
          <ac:chgData name="Deacon Joshua Klickman" userId="5e6a59f0-4174-468d-a49a-c001e48ab2b3" providerId="ADAL" clId="{DE6DF274-D2E6-4274-B04E-75FD8348132F}" dt="2026-03-30T21:24:00.489" v="1449" actId="14100"/>
          <ac:spMkLst>
            <pc:docMk/>
            <pc:sldMk cId="2485792692" sldId="351"/>
            <ac:spMk id="8" creationId="{E9F256AE-F16A-D1B0-1A53-73EB42BB509A}"/>
          </ac:spMkLst>
        </pc:spChg>
      </pc:sldChg>
      <pc:sldChg chg="addSp delSp modSp new mod modClrScheme chgLayout">
        <pc:chgData name="Deacon Joshua Klickman" userId="5e6a59f0-4174-468d-a49a-c001e48ab2b3" providerId="ADAL" clId="{DE6DF274-D2E6-4274-B04E-75FD8348132F}" dt="2026-03-30T21:27:39.144" v="1729" actId="20577"/>
        <pc:sldMkLst>
          <pc:docMk/>
          <pc:sldMk cId="3480115706" sldId="352"/>
        </pc:sldMkLst>
        <pc:spChg chg="add del mod ord">
          <ac:chgData name="Deacon Joshua Klickman" userId="5e6a59f0-4174-468d-a49a-c001e48ab2b3" providerId="ADAL" clId="{DE6DF274-D2E6-4274-B04E-75FD8348132F}" dt="2026-03-30T21:26:13.757" v="1617" actId="20577"/>
          <ac:spMkLst>
            <pc:docMk/>
            <pc:sldMk cId="3480115706" sldId="352"/>
            <ac:spMk id="2" creationId="{62C74F72-939B-3CD9-88AB-74AFEEABEAE0}"/>
          </ac:spMkLst>
        </pc:spChg>
        <pc:spChg chg="mod ord">
          <ac:chgData name="Deacon Joshua Klickman" userId="5e6a59f0-4174-468d-a49a-c001e48ab2b3" providerId="ADAL" clId="{DE6DF274-D2E6-4274-B04E-75FD8348132F}" dt="2026-03-30T21:27:10.991" v="1719" actId="20577"/>
          <ac:spMkLst>
            <pc:docMk/>
            <pc:sldMk cId="3480115706" sldId="352"/>
            <ac:spMk id="3" creationId="{6ADEAED0-4A25-3E23-F280-75B166A3B5F5}"/>
          </ac:spMkLst>
        </pc:spChg>
        <pc:spChg chg="add mod">
          <ac:chgData name="Deacon Joshua Klickman" userId="5e6a59f0-4174-468d-a49a-c001e48ab2b3" providerId="ADAL" clId="{DE6DF274-D2E6-4274-B04E-75FD8348132F}" dt="2026-03-30T21:27:39.144" v="1729" actId="20577"/>
          <ac:spMkLst>
            <pc:docMk/>
            <pc:sldMk cId="3480115706" sldId="352"/>
            <ac:spMk id="4" creationId="{04C6355D-3302-CF1F-DEED-82D7650883FB}"/>
          </ac:spMkLst>
        </pc:spChg>
      </pc:sldChg>
      <pc:sldChg chg="modSp new del mod">
        <pc:chgData name="Deacon Joshua Klickman" userId="5e6a59f0-4174-468d-a49a-c001e48ab2b3" providerId="ADAL" clId="{DE6DF274-D2E6-4274-B04E-75FD8348132F}" dt="2026-03-30T21:28:47.949" v="1903" actId="47"/>
        <pc:sldMkLst>
          <pc:docMk/>
          <pc:sldMk cId="1917444209" sldId="353"/>
        </pc:sldMkLst>
        <pc:spChg chg="mod">
          <ac:chgData name="Deacon Joshua Klickman" userId="5e6a59f0-4174-468d-a49a-c001e48ab2b3" providerId="ADAL" clId="{DE6DF274-D2E6-4274-B04E-75FD8348132F}" dt="2026-03-18T21:15:28.546" v="1110" actId="404"/>
          <ac:spMkLst>
            <pc:docMk/>
            <pc:sldMk cId="1917444209" sldId="353"/>
            <ac:spMk id="2" creationId="{7F3856AC-FBF3-FE22-F2DA-EAB38F293692}"/>
          </ac:spMkLst>
        </pc:spChg>
      </pc:sldChg>
      <pc:sldChg chg="modSp new mod">
        <pc:chgData name="Deacon Joshua Klickman" userId="5e6a59f0-4174-468d-a49a-c001e48ab2b3" providerId="ADAL" clId="{DE6DF274-D2E6-4274-B04E-75FD8348132F}" dt="2026-03-30T21:24:30.921" v="1495" actId="20577"/>
        <pc:sldMkLst>
          <pc:docMk/>
          <pc:sldMk cId="1751156808" sldId="354"/>
        </pc:sldMkLst>
        <pc:spChg chg="mod">
          <ac:chgData name="Deacon Joshua Klickman" userId="5e6a59f0-4174-468d-a49a-c001e48ab2b3" providerId="ADAL" clId="{DE6DF274-D2E6-4274-B04E-75FD8348132F}" dt="2026-03-30T21:24:30.921" v="1495" actId="20577"/>
          <ac:spMkLst>
            <pc:docMk/>
            <pc:sldMk cId="1751156808" sldId="354"/>
            <ac:spMk id="2" creationId="{ADD363C8-FBDB-C063-8266-CAF1E262AC9D}"/>
          </ac:spMkLst>
        </pc:spChg>
      </pc:sldChg>
      <pc:sldChg chg="addSp modSp add mod">
        <pc:chgData name="Deacon Joshua Klickman" userId="5e6a59f0-4174-468d-a49a-c001e48ab2b3" providerId="ADAL" clId="{DE6DF274-D2E6-4274-B04E-75FD8348132F}" dt="2026-03-30T21:29:44.789" v="1913" actId="14100"/>
        <pc:sldMkLst>
          <pc:docMk/>
          <pc:sldMk cId="1469315264" sldId="355"/>
        </pc:sldMkLst>
        <pc:spChg chg="mod">
          <ac:chgData name="Deacon Joshua Klickman" userId="5e6a59f0-4174-468d-a49a-c001e48ab2b3" providerId="ADAL" clId="{DE6DF274-D2E6-4274-B04E-75FD8348132F}" dt="2026-03-30T21:29:44.789" v="1913" actId="14100"/>
          <ac:spMkLst>
            <pc:docMk/>
            <pc:sldMk cId="1469315264" sldId="355"/>
            <ac:spMk id="2" creationId="{3929C606-21FD-4746-922D-68038C9316B7}"/>
          </ac:spMkLst>
        </pc:spChg>
        <pc:spChg chg="mod">
          <ac:chgData name="Deacon Joshua Klickman" userId="5e6a59f0-4174-468d-a49a-c001e48ab2b3" providerId="ADAL" clId="{DE6DF274-D2E6-4274-B04E-75FD8348132F}" dt="2026-03-30T21:28:22.793" v="1902" actId="20577"/>
          <ac:spMkLst>
            <pc:docMk/>
            <pc:sldMk cId="1469315264" sldId="355"/>
            <ac:spMk id="3" creationId="{79F1DA2A-9599-D5CF-FE53-CB166E938272}"/>
          </ac:spMkLst>
        </pc:spChg>
        <pc:picChg chg="add mod">
          <ac:chgData name="Deacon Joshua Klickman" userId="5e6a59f0-4174-468d-a49a-c001e48ab2b3" providerId="ADAL" clId="{DE6DF274-D2E6-4274-B04E-75FD8348132F}" dt="2026-03-30T21:29:41.688" v="1912" actId="1076"/>
          <ac:picMkLst>
            <pc:docMk/>
            <pc:sldMk cId="1469315264" sldId="355"/>
            <ac:picMk id="5" creationId="{3DAA43A1-3A2F-C30A-9C15-3B00B58B3412}"/>
          </ac:picMkLst>
        </pc:picChg>
        <pc:picChg chg="add mod">
          <ac:chgData name="Deacon Joshua Klickman" userId="5e6a59f0-4174-468d-a49a-c001e48ab2b3" providerId="ADAL" clId="{DE6DF274-D2E6-4274-B04E-75FD8348132F}" dt="2026-03-30T21:29:38.521" v="1911" actId="1076"/>
          <ac:picMkLst>
            <pc:docMk/>
            <pc:sldMk cId="1469315264" sldId="355"/>
            <ac:picMk id="7" creationId="{272311E4-CDB2-57D8-2E6D-90090E097BEA}"/>
          </ac:picMkLst>
        </pc:picChg>
      </pc:sldChg>
      <pc:sldChg chg="modSp new mod">
        <pc:chgData name="Deacon Joshua Klickman" userId="5e6a59f0-4174-468d-a49a-c001e48ab2b3" providerId="ADAL" clId="{DE6DF274-D2E6-4274-B04E-75FD8348132F}" dt="2026-03-30T21:26:58.119" v="1696" actId="5793"/>
        <pc:sldMkLst>
          <pc:docMk/>
          <pc:sldMk cId="2256507322" sldId="356"/>
        </pc:sldMkLst>
        <pc:spChg chg="mod">
          <ac:chgData name="Deacon Joshua Klickman" userId="5e6a59f0-4174-468d-a49a-c001e48ab2b3" providerId="ADAL" clId="{DE6DF274-D2E6-4274-B04E-75FD8348132F}" dt="2026-03-30T21:26:58.119" v="1696" actId="5793"/>
          <ac:spMkLst>
            <pc:docMk/>
            <pc:sldMk cId="2256507322" sldId="356"/>
            <ac:spMk id="2" creationId="{A6C3CA9E-D92B-7E44-66F2-A8FDF06483D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7072"/>
          </a:xfrm>
          <a:prstGeom prst="rect">
            <a:avLst/>
          </a:prstGeom>
        </p:spPr>
        <p:txBody>
          <a:bodyPr vert="horz" lIns="93317" tIns="46659" rIns="93317" bIns="46659" rtlCol="0"/>
          <a:lstStyle>
            <a:lvl1pPr algn="l">
              <a:defRPr sz="1200"/>
            </a:lvl1pPr>
          </a:lstStyle>
          <a:p>
            <a:endParaRPr lang="en-US"/>
          </a:p>
        </p:txBody>
      </p:sp>
      <p:sp>
        <p:nvSpPr>
          <p:cNvPr id="3" name="Date Placeholder 2"/>
          <p:cNvSpPr>
            <a:spLocks noGrp="1"/>
          </p:cNvSpPr>
          <p:nvPr>
            <p:ph type="dt" idx="1"/>
          </p:nvPr>
        </p:nvSpPr>
        <p:spPr>
          <a:xfrm>
            <a:off x="3978133" y="0"/>
            <a:ext cx="3043343" cy="467072"/>
          </a:xfrm>
          <a:prstGeom prst="rect">
            <a:avLst/>
          </a:prstGeom>
        </p:spPr>
        <p:txBody>
          <a:bodyPr vert="horz" lIns="93317" tIns="46659" rIns="93317" bIns="46659" rtlCol="0"/>
          <a:lstStyle>
            <a:lvl1pPr algn="r">
              <a:defRPr sz="1200"/>
            </a:lvl1pPr>
          </a:lstStyle>
          <a:p>
            <a:fld id="{0D3AE899-BD10-421E-84E8-989EBE95E029}" type="datetimeFigureOut">
              <a:rPr lang="en-US" smtClean="0"/>
              <a:t>3/30/2026</a:t>
            </a:fld>
            <a:endParaRPr lang="en-US"/>
          </a:p>
        </p:txBody>
      </p:sp>
      <p:sp>
        <p:nvSpPr>
          <p:cNvPr id="4" name="Slide Image Placeholder 3"/>
          <p:cNvSpPr>
            <a:spLocks noGrp="1" noRot="1" noChangeAspect="1"/>
          </p:cNvSpPr>
          <p:nvPr>
            <p:ph type="sldImg" idx="2"/>
          </p:nvPr>
        </p:nvSpPr>
        <p:spPr>
          <a:xfrm>
            <a:off x="720725" y="1165225"/>
            <a:ext cx="5581650" cy="3140075"/>
          </a:xfrm>
          <a:prstGeom prst="rect">
            <a:avLst/>
          </a:prstGeom>
          <a:noFill/>
          <a:ln w="12700">
            <a:solidFill>
              <a:prstClr val="black"/>
            </a:solidFill>
          </a:ln>
        </p:spPr>
        <p:txBody>
          <a:bodyPr vert="horz" lIns="93317" tIns="46659" rIns="93317" bIns="46659"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17" tIns="46659" rIns="93317" bIns="4665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2030"/>
            <a:ext cx="3043343" cy="467071"/>
          </a:xfrm>
          <a:prstGeom prst="rect">
            <a:avLst/>
          </a:prstGeom>
        </p:spPr>
        <p:txBody>
          <a:bodyPr vert="horz" lIns="93317" tIns="46659" rIns="93317" bIns="46659" rtlCol="0" anchor="b"/>
          <a:lstStyle>
            <a:lvl1pPr algn="l">
              <a:defRPr sz="1200"/>
            </a:lvl1pPr>
          </a:lstStyle>
          <a:p>
            <a:endParaRPr lang="en-US"/>
          </a:p>
        </p:txBody>
      </p:sp>
      <p:sp>
        <p:nvSpPr>
          <p:cNvPr id="7" name="Slide Number Placeholder 6"/>
          <p:cNvSpPr>
            <a:spLocks noGrp="1"/>
          </p:cNvSpPr>
          <p:nvPr>
            <p:ph type="sldNum" sz="quarter" idx="5"/>
          </p:nvPr>
        </p:nvSpPr>
        <p:spPr>
          <a:xfrm>
            <a:off x="3978133" y="8842030"/>
            <a:ext cx="3043343" cy="467071"/>
          </a:xfrm>
          <a:prstGeom prst="rect">
            <a:avLst/>
          </a:prstGeom>
        </p:spPr>
        <p:txBody>
          <a:bodyPr vert="horz" lIns="93317" tIns="46659" rIns="93317" bIns="46659" rtlCol="0" anchor="b"/>
          <a:lstStyle>
            <a:lvl1pPr algn="r">
              <a:defRPr sz="1200"/>
            </a:lvl1pPr>
          </a:lstStyle>
          <a:p>
            <a:fld id="{BBBFC985-19B3-4195-84AB-6766BA89156F}" type="slidenum">
              <a:rPr lang="en-US" smtClean="0"/>
              <a:t>‹#›</a:t>
            </a:fld>
            <a:endParaRPr lang="en-US"/>
          </a:p>
        </p:txBody>
      </p:sp>
    </p:spTree>
    <p:extLst>
      <p:ext uri="{BB962C8B-B14F-4D97-AF65-F5344CB8AC3E}">
        <p14:creationId xmlns:p14="http://schemas.microsoft.com/office/powerpoint/2010/main" val="2754483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D267575-5D85-4400-A874-B5E8A65DF868}"/>
              </a:ext>
            </a:extLst>
          </p:cNvPr>
          <p:cNvSpPr/>
          <p:nvPr userDrawn="1"/>
        </p:nvSpPr>
        <p:spPr>
          <a:xfrm rot="16200000">
            <a:off x="5836344" y="545100"/>
            <a:ext cx="519312" cy="1219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1622DEE5-9E71-4B41-97BA-F4DDB7E315F3}"/>
              </a:ext>
            </a:extLst>
          </p:cNvPr>
          <p:cNvSpPr>
            <a:spLocks noGrp="1"/>
          </p:cNvSpPr>
          <p:nvPr>
            <p:ph type="subTitle" idx="1"/>
          </p:nvPr>
        </p:nvSpPr>
        <p:spPr>
          <a:xfrm>
            <a:off x="1523998" y="4010235"/>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A2CBDA-E1E7-40FF-A04A-C8223AB8BB4A}"/>
              </a:ext>
            </a:extLst>
          </p:cNvPr>
          <p:cNvSpPr>
            <a:spLocks noGrp="1"/>
          </p:cNvSpPr>
          <p:nvPr>
            <p:ph type="dt" sz="half" idx="10"/>
          </p:nvPr>
        </p:nvSpPr>
        <p:spPr/>
        <p:txBody>
          <a:bodyPr/>
          <a:lstStyle/>
          <a:p>
            <a:fld id="{CA86FACA-DBE2-40FF-BA1E-DC44EE60955B}" type="datetimeFigureOut">
              <a:rPr lang="en-US" smtClean="0"/>
              <a:t>3/30/2026</a:t>
            </a:fld>
            <a:endParaRPr lang="en-US"/>
          </a:p>
        </p:txBody>
      </p:sp>
      <p:sp>
        <p:nvSpPr>
          <p:cNvPr id="5" name="Footer Placeholder 4">
            <a:extLst>
              <a:ext uri="{FF2B5EF4-FFF2-40B4-BE49-F238E27FC236}">
                <a16:creationId xmlns:a16="http://schemas.microsoft.com/office/drawing/2014/main" id="{CF69F0D4-8801-4567-A03D-93322FBA78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28083F-C8E6-4314-900D-0A8367DCE59A}"/>
              </a:ext>
            </a:extLst>
          </p:cNvPr>
          <p:cNvSpPr>
            <a:spLocks noGrp="1"/>
          </p:cNvSpPr>
          <p:nvPr>
            <p:ph type="sldNum" sz="quarter" idx="12"/>
          </p:nvPr>
        </p:nvSpPr>
        <p:spPr>
          <a:xfrm>
            <a:off x="9369672" y="6381444"/>
            <a:ext cx="2743200" cy="365125"/>
          </a:xfrm>
          <a:prstGeom prst="rect">
            <a:avLst/>
          </a:prstGeom>
        </p:spPr>
        <p:txBody>
          <a:bodyPr/>
          <a:lstStyle/>
          <a:p>
            <a:fld id="{C8E682A8-5D5B-49F9-942C-A36A3A09FFCF}" type="slidenum">
              <a:rPr lang="en-US" smtClean="0"/>
              <a:t>‹#›</a:t>
            </a:fld>
            <a:endParaRPr lang="en-US" dirty="0"/>
          </a:p>
        </p:txBody>
      </p:sp>
      <p:sp>
        <p:nvSpPr>
          <p:cNvPr id="11" name="Rectangle 10">
            <a:extLst>
              <a:ext uri="{FF2B5EF4-FFF2-40B4-BE49-F238E27FC236}">
                <a16:creationId xmlns:a16="http://schemas.microsoft.com/office/drawing/2014/main" id="{46CE91B1-FA93-4955-8D65-DE6434D78C01}"/>
              </a:ext>
            </a:extLst>
          </p:cNvPr>
          <p:cNvSpPr/>
          <p:nvPr userDrawn="1"/>
        </p:nvSpPr>
        <p:spPr>
          <a:xfrm rot="16200000">
            <a:off x="6045356" y="247804"/>
            <a:ext cx="101288" cy="12192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B7284A0-5E12-7726-6A94-AD3FA6913E10}"/>
              </a:ext>
            </a:extLst>
          </p:cNvPr>
          <p:cNvPicPr>
            <a:picLocks noChangeAspect="1"/>
          </p:cNvPicPr>
          <p:nvPr userDrawn="1"/>
        </p:nvPicPr>
        <p:blipFill>
          <a:blip r:embed="rId2"/>
          <a:stretch>
            <a:fillRect/>
          </a:stretch>
        </p:blipFill>
        <p:spPr>
          <a:xfrm>
            <a:off x="4038600" y="895596"/>
            <a:ext cx="4179510" cy="2718710"/>
          </a:xfrm>
          <a:prstGeom prst="rect">
            <a:avLst/>
          </a:prstGeom>
        </p:spPr>
      </p:pic>
    </p:spTree>
    <p:extLst>
      <p:ext uri="{BB962C8B-B14F-4D97-AF65-F5344CB8AC3E}">
        <p14:creationId xmlns:p14="http://schemas.microsoft.com/office/powerpoint/2010/main" val="321726089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27FFD-8257-4A7D-B972-10FD8583B8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7E53E2-FEC1-47FF-A8AA-C59362B477BD}"/>
              </a:ext>
            </a:extLst>
          </p:cNvPr>
          <p:cNvSpPr>
            <a:spLocks noGrp="1"/>
          </p:cNvSpPr>
          <p:nvPr>
            <p:ph idx="1"/>
          </p:nvPr>
        </p:nvSpPr>
        <p:spPr>
          <a:xfrm>
            <a:off x="838200" y="1825625"/>
            <a:ext cx="10515600" cy="336899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B419ABA8-7205-43C2-9D0F-665FB91E0A06}"/>
              </a:ext>
            </a:extLst>
          </p:cNvPr>
          <p:cNvSpPr/>
          <p:nvPr userDrawn="1"/>
        </p:nvSpPr>
        <p:spPr>
          <a:xfrm>
            <a:off x="11655086" y="0"/>
            <a:ext cx="521208"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13">
            <a:extLst>
              <a:ext uri="{FF2B5EF4-FFF2-40B4-BE49-F238E27FC236}">
                <a16:creationId xmlns:a16="http://schemas.microsoft.com/office/drawing/2014/main" id="{DCD101CC-1C72-4D03-B0C0-EA0CBD7825B1}"/>
              </a:ext>
            </a:extLst>
          </p:cNvPr>
          <p:cNvSpPr txBox="1">
            <a:spLocks/>
          </p:cNvSpPr>
          <p:nvPr userDrawn="1"/>
        </p:nvSpPr>
        <p:spPr>
          <a:xfrm>
            <a:off x="150812" y="152400"/>
            <a:ext cx="12216454" cy="6858000"/>
          </a:xfrm>
          <a:prstGeom prst="rect">
            <a:avLst/>
          </a:prstGeom>
          <a:effectLst/>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100" b="0" i="0" kern="1200">
                <a:ln>
                  <a:noFill/>
                </a:ln>
                <a:solidFill>
                  <a:schemeClr val="bg1">
                    <a:lumMod val="85000"/>
                  </a:schemeClr>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2100" b="0" i="0" u="none" strike="noStrike" kern="1200" cap="none" spc="0" normalizeH="0" baseline="0" noProof="0">
              <a:ln>
                <a:noFill/>
              </a:ln>
              <a:solidFill>
                <a:sysClr val="window" lastClr="FFFFFF">
                  <a:lumMod val="85000"/>
                </a:sysClr>
              </a:solidFill>
              <a:effectLst/>
              <a:uLnTx/>
              <a:uFillTx/>
              <a:latin typeface="Arial" charset="0"/>
              <a:cs typeface="Arial" charset="0"/>
            </a:endParaRPr>
          </a:p>
        </p:txBody>
      </p:sp>
      <p:pic>
        <p:nvPicPr>
          <p:cNvPr id="11" name="Picture 10" descr="P2#y1">
            <a:extLst>
              <a:ext uri="{FF2B5EF4-FFF2-40B4-BE49-F238E27FC236}">
                <a16:creationId xmlns:a16="http://schemas.microsoft.com/office/drawing/2014/main" id="{61E3F692-F07A-BCD8-7160-51B2BAEDE6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6683" y="5611336"/>
            <a:ext cx="2529840" cy="982345"/>
          </a:xfrm>
          <a:prstGeom prst="rect">
            <a:avLst/>
          </a:prstGeom>
        </p:spPr>
      </p:pic>
      <p:pic>
        <p:nvPicPr>
          <p:cNvPr id="15" name="Picture 14">
            <a:extLst>
              <a:ext uri="{FF2B5EF4-FFF2-40B4-BE49-F238E27FC236}">
                <a16:creationId xmlns:a16="http://schemas.microsoft.com/office/drawing/2014/main" id="{EE4B292E-20ED-5682-5191-22B209EE3A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562" y="5373002"/>
            <a:ext cx="1880371" cy="1220680"/>
          </a:xfrm>
          <a:prstGeom prst="rect">
            <a:avLst/>
          </a:prstGeom>
        </p:spPr>
      </p:pic>
    </p:spTree>
    <p:extLst>
      <p:ext uri="{BB962C8B-B14F-4D97-AF65-F5344CB8AC3E}">
        <p14:creationId xmlns:p14="http://schemas.microsoft.com/office/powerpoint/2010/main" val="376403618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27FFD-8257-4A7D-B972-10FD8583B8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7E53E2-FEC1-47FF-A8AA-C59362B477BD}"/>
              </a:ext>
            </a:extLst>
          </p:cNvPr>
          <p:cNvSpPr>
            <a:spLocks noGrp="1"/>
          </p:cNvSpPr>
          <p:nvPr>
            <p:ph idx="1"/>
          </p:nvPr>
        </p:nvSpPr>
        <p:spPr>
          <a:xfrm>
            <a:off x="838200" y="1825625"/>
            <a:ext cx="10515600" cy="323464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B419ABA8-7205-43C2-9D0F-665FB91E0A06}"/>
              </a:ext>
            </a:extLst>
          </p:cNvPr>
          <p:cNvSpPr/>
          <p:nvPr userDrawn="1"/>
        </p:nvSpPr>
        <p:spPr>
          <a:xfrm>
            <a:off x="11655086" y="0"/>
            <a:ext cx="521208"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13">
            <a:extLst>
              <a:ext uri="{FF2B5EF4-FFF2-40B4-BE49-F238E27FC236}">
                <a16:creationId xmlns:a16="http://schemas.microsoft.com/office/drawing/2014/main" id="{DCD101CC-1C72-4D03-B0C0-EA0CBD7825B1}"/>
              </a:ext>
            </a:extLst>
          </p:cNvPr>
          <p:cNvSpPr txBox="1">
            <a:spLocks/>
          </p:cNvSpPr>
          <p:nvPr userDrawn="1"/>
        </p:nvSpPr>
        <p:spPr>
          <a:xfrm>
            <a:off x="150812" y="152400"/>
            <a:ext cx="12216454" cy="6858000"/>
          </a:xfrm>
          <a:prstGeom prst="rect">
            <a:avLst/>
          </a:prstGeom>
          <a:effectLst/>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100" b="0" i="0" kern="1200">
                <a:ln>
                  <a:noFill/>
                </a:ln>
                <a:solidFill>
                  <a:schemeClr val="bg1">
                    <a:lumMod val="85000"/>
                  </a:schemeClr>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2100" b="0" i="0" u="none" strike="noStrike" kern="1200" cap="none" spc="0" normalizeH="0" baseline="0" noProof="0">
              <a:ln>
                <a:noFill/>
              </a:ln>
              <a:solidFill>
                <a:sysClr val="window" lastClr="FFFFFF">
                  <a:lumMod val="85000"/>
                </a:sysClr>
              </a:solidFill>
              <a:effectLst/>
              <a:uLnTx/>
              <a:uFillTx/>
              <a:latin typeface="Arial" charset="0"/>
              <a:cs typeface="Arial" charset="0"/>
            </a:endParaRPr>
          </a:p>
        </p:txBody>
      </p:sp>
      <p:pic>
        <p:nvPicPr>
          <p:cNvPr id="11" name="Picture 10">
            <a:extLst>
              <a:ext uri="{FF2B5EF4-FFF2-40B4-BE49-F238E27FC236}">
                <a16:creationId xmlns:a16="http://schemas.microsoft.com/office/drawing/2014/main" id="{DCB19026-3251-F90A-FB6E-B66DA369848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056321" y="5179703"/>
            <a:ext cx="1392777" cy="1413979"/>
          </a:xfrm>
          <a:prstGeom prst="rect">
            <a:avLst/>
          </a:prstGeom>
          <a:noFill/>
          <a:ln>
            <a:noFill/>
          </a:ln>
        </p:spPr>
      </p:pic>
      <p:pic>
        <p:nvPicPr>
          <p:cNvPr id="12" name="Picture 11">
            <a:extLst>
              <a:ext uri="{FF2B5EF4-FFF2-40B4-BE49-F238E27FC236}">
                <a16:creationId xmlns:a16="http://schemas.microsoft.com/office/drawing/2014/main" id="{4C93F13E-749A-712B-4D0E-D107146604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562" y="5373002"/>
            <a:ext cx="1880371" cy="1220680"/>
          </a:xfrm>
          <a:prstGeom prst="rect">
            <a:avLst/>
          </a:prstGeom>
        </p:spPr>
      </p:pic>
    </p:spTree>
    <p:extLst>
      <p:ext uri="{BB962C8B-B14F-4D97-AF65-F5344CB8AC3E}">
        <p14:creationId xmlns:p14="http://schemas.microsoft.com/office/powerpoint/2010/main" val="201693937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37C0805-03A0-4AB3-8396-7A56258F064B}"/>
              </a:ext>
            </a:extLst>
          </p:cNvPr>
          <p:cNvSpPr/>
          <p:nvPr userDrawn="1"/>
        </p:nvSpPr>
        <p:spPr>
          <a:xfrm rot="16200000">
            <a:off x="5836344" y="545100"/>
            <a:ext cx="519312" cy="1219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DE47D4-5940-421B-AEE3-B100B2BB1E49}"/>
              </a:ext>
            </a:extLst>
          </p:cNvPr>
          <p:cNvSpPr/>
          <p:nvPr userDrawn="1"/>
        </p:nvSpPr>
        <p:spPr>
          <a:xfrm rot="16200000">
            <a:off x="6045356" y="247804"/>
            <a:ext cx="101288" cy="12192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F05213-88FF-4518-8B06-4FE86830834C}"/>
              </a:ext>
            </a:extLst>
          </p:cNvPr>
          <p:cNvSpPr>
            <a:spLocks noGrp="1"/>
          </p:cNvSpPr>
          <p:nvPr>
            <p:ph type="title"/>
          </p:nvPr>
        </p:nvSpPr>
        <p:spPr>
          <a:xfrm>
            <a:off x="844550" y="3758184"/>
            <a:ext cx="10515600" cy="904875"/>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EA507B15-96A9-43EC-BA29-664BF021E8B4}"/>
              </a:ext>
            </a:extLst>
          </p:cNvPr>
          <p:cNvSpPr>
            <a:spLocks noGrp="1"/>
          </p:cNvSpPr>
          <p:nvPr>
            <p:ph type="body" idx="1"/>
          </p:nvPr>
        </p:nvSpPr>
        <p:spPr>
          <a:xfrm>
            <a:off x="831850" y="4663059"/>
            <a:ext cx="10515600" cy="1426591"/>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4CC02D5-33E7-49BE-8C5D-9FDB80EF8416}"/>
              </a:ext>
            </a:extLst>
          </p:cNvPr>
          <p:cNvSpPr>
            <a:spLocks noGrp="1"/>
          </p:cNvSpPr>
          <p:nvPr>
            <p:ph type="dt" sz="half" idx="10"/>
          </p:nvPr>
        </p:nvSpPr>
        <p:spPr/>
        <p:txBody>
          <a:bodyPr/>
          <a:lstStyle/>
          <a:p>
            <a:fld id="{CA86FACA-DBE2-40FF-BA1E-DC44EE60955B}" type="datetimeFigureOut">
              <a:rPr lang="en-US" smtClean="0"/>
              <a:t>3/30/2026</a:t>
            </a:fld>
            <a:endParaRPr lang="en-US"/>
          </a:p>
        </p:txBody>
      </p:sp>
      <p:sp>
        <p:nvSpPr>
          <p:cNvPr id="5" name="Footer Placeholder 4">
            <a:extLst>
              <a:ext uri="{FF2B5EF4-FFF2-40B4-BE49-F238E27FC236}">
                <a16:creationId xmlns:a16="http://schemas.microsoft.com/office/drawing/2014/main" id="{66C6241A-D1C2-4262-9B7A-CD16EDD959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13BAD1-F5F9-488C-A364-2AC309E64B49}"/>
              </a:ext>
            </a:extLst>
          </p:cNvPr>
          <p:cNvSpPr>
            <a:spLocks noGrp="1"/>
          </p:cNvSpPr>
          <p:nvPr>
            <p:ph type="sldNum" sz="quarter" idx="12"/>
          </p:nvPr>
        </p:nvSpPr>
        <p:spPr>
          <a:xfrm>
            <a:off x="9369672" y="6381444"/>
            <a:ext cx="2743200" cy="365125"/>
          </a:xfrm>
          <a:prstGeom prst="rect">
            <a:avLst/>
          </a:prstGeom>
        </p:spPr>
        <p:txBody>
          <a:bodyPr/>
          <a:lstStyle/>
          <a:p>
            <a:fld id="{C8E682A8-5D5B-49F9-942C-A36A3A09FFCF}" type="slidenum">
              <a:rPr lang="en-US" smtClean="0"/>
              <a:t>‹#›</a:t>
            </a:fld>
            <a:endParaRPr lang="en-US"/>
          </a:p>
        </p:txBody>
      </p:sp>
      <p:pic>
        <p:nvPicPr>
          <p:cNvPr id="7" name="Picture 6">
            <a:extLst>
              <a:ext uri="{FF2B5EF4-FFF2-40B4-BE49-F238E27FC236}">
                <a16:creationId xmlns:a16="http://schemas.microsoft.com/office/drawing/2014/main" id="{981ED3B5-8A39-C47C-7A4F-D52D783ED183}"/>
              </a:ext>
            </a:extLst>
          </p:cNvPr>
          <p:cNvPicPr>
            <a:picLocks noChangeAspect="1"/>
          </p:cNvPicPr>
          <p:nvPr userDrawn="1"/>
        </p:nvPicPr>
        <p:blipFill>
          <a:blip r:embed="rId2"/>
          <a:stretch>
            <a:fillRect/>
          </a:stretch>
        </p:blipFill>
        <p:spPr>
          <a:xfrm>
            <a:off x="4038600" y="895596"/>
            <a:ext cx="4179510" cy="2718710"/>
          </a:xfrm>
          <a:prstGeom prst="rect">
            <a:avLst/>
          </a:prstGeom>
        </p:spPr>
      </p:pic>
    </p:spTree>
    <p:extLst>
      <p:ext uri="{BB962C8B-B14F-4D97-AF65-F5344CB8AC3E}">
        <p14:creationId xmlns:p14="http://schemas.microsoft.com/office/powerpoint/2010/main" val="2260687231"/>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F485A3F-2438-4B6F-B538-265D2561EE36}"/>
              </a:ext>
            </a:extLst>
          </p:cNvPr>
          <p:cNvSpPr/>
          <p:nvPr userDrawn="1"/>
        </p:nvSpPr>
        <p:spPr>
          <a:xfrm>
            <a:off x="11655086" y="0"/>
            <a:ext cx="521208"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1F47E8-809D-4751-A0D4-9A8CD5169D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78CC54-71AD-44B9-BEB1-CB3D46F9340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E95763-E4D6-4C80-8017-3F6F2484067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244961-9E6E-4B36-B14A-DBD4713B5B1B}"/>
              </a:ext>
            </a:extLst>
          </p:cNvPr>
          <p:cNvSpPr>
            <a:spLocks noGrp="1"/>
          </p:cNvSpPr>
          <p:nvPr>
            <p:ph type="dt" sz="half" idx="10"/>
          </p:nvPr>
        </p:nvSpPr>
        <p:spPr/>
        <p:txBody>
          <a:bodyPr/>
          <a:lstStyle/>
          <a:p>
            <a:fld id="{CA86FACA-DBE2-40FF-BA1E-DC44EE60955B}" type="datetimeFigureOut">
              <a:rPr lang="en-US" smtClean="0"/>
              <a:t>3/30/2026</a:t>
            </a:fld>
            <a:endParaRPr lang="en-US"/>
          </a:p>
        </p:txBody>
      </p:sp>
      <p:sp>
        <p:nvSpPr>
          <p:cNvPr id="6" name="Footer Placeholder 5">
            <a:extLst>
              <a:ext uri="{FF2B5EF4-FFF2-40B4-BE49-F238E27FC236}">
                <a16:creationId xmlns:a16="http://schemas.microsoft.com/office/drawing/2014/main" id="{A5F752BF-F6D3-4846-9962-7678D7F972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B3FE1D-2F38-48FF-9B9B-B3E7810F2FBB}"/>
              </a:ext>
            </a:extLst>
          </p:cNvPr>
          <p:cNvSpPr>
            <a:spLocks noGrp="1"/>
          </p:cNvSpPr>
          <p:nvPr>
            <p:ph type="sldNum" sz="quarter" idx="12"/>
          </p:nvPr>
        </p:nvSpPr>
        <p:spPr>
          <a:xfrm>
            <a:off x="9369672" y="6381444"/>
            <a:ext cx="2743200" cy="365125"/>
          </a:xfrm>
          <a:prstGeom prst="rect">
            <a:avLst/>
          </a:prstGeom>
        </p:spPr>
        <p:txBody>
          <a:bodyPr/>
          <a:lstStyle/>
          <a:p>
            <a:fld id="{C8E682A8-5D5B-49F9-942C-A36A3A09FFCF}" type="slidenum">
              <a:rPr lang="en-US" smtClean="0"/>
              <a:t>‹#›</a:t>
            </a:fld>
            <a:endParaRPr lang="en-US"/>
          </a:p>
        </p:txBody>
      </p:sp>
      <p:pic>
        <p:nvPicPr>
          <p:cNvPr id="10" name="Picture 9">
            <a:extLst>
              <a:ext uri="{FF2B5EF4-FFF2-40B4-BE49-F238E27FC236}">
                <a16:creationId xmlns:a16="http://schemas.microsoft.com/office/drawing/2014/main" id="{B0E40610-A26B-87C7-7905-9C64ECDD73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03652" y="5606571"/>
            <a:ext cx="1675240" cy="1087515"/>
          </a:xfrm>
          <a:prstGeom prst="rect">
            <a:avLst/>
          </a:prstGeom>
        </p:spPr>
      </p:pic>
    </p:spTree>
    <p:extLst>
      <p:ext uri="{BB962C8B-B14F-4D97-AF65-F5344CB8AC3E}">
        <p14:creationId xmlns:p14="http://schemas.microsoft.com/office/powerpoint/2010/main" val="1954967895"/>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409C6-ECDA-4828-AE6E-9E5F0C08B333}"/>
              </a:ext>
            </a:extLst>
          </p:cNvPr>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A8AFC1D0-16E6-42EA-B893-EC07C6EA9291}"/>
              </a:ext>
            </a:extLst>
          </p:cNvPr>
          <p:cNvSpPr>
            <a:spLocks noGrp="1"/>
          </p:cNvSpPr>
          <p:nvPr>
            <p:ph type="dt" sz="half" idx="10"/>
          </p:nvPr>
        </p:nvSpPr>
        <p:spPr/>
        <p:txBody>
          <a:bodyPr/>
          <a:lstStyle/>
          <a:p>
            <a:fld id="{CA86FACA-DBE2-40FF-BA1E-DC44EE60955B}" type="datetimeFigureOut">
              <a:rPr lang="en-US" smtClean="0"/>
              <a:t>3/30/2026</a:t>
            </a:fld>
            <a:endParaRPr lang="en-US"/>
          </a:p>
        </p:txBody>
      </p:sp>
      <p:sp>
        <p:nvSpPr>
          <p:cNvPr id="4" name="Footer Placeholder 3">
            <a:extLst>
              <a:ext uri="{FF2B5EF4-FFF2-40B4-BE49-F238E27FC236}">
                <a16:creationId xmlns:a16="http://schemas.microsoft.com/office/drawing/2014/main" id="{67AD9ED4-3783-4F8D-AB74-E854F16CCB4F}"/>
              </a:ext>
            </a:extLst>
          </p:cNvPr>
          <p:cNvSpPr>
            <a:spLocks noGrp="1"/>
          </p:cNvSpPr>
          <p:nvPr>
            <p:ph type="ftr" sz="quarter" idx="11"/>
          </p:nvPr>
        </p:nvSpPr>
        <p:spPr/>
        <p:txBody>
          <a:bodyPr/>
          <a:lstStyle/>
          <a:p>
            <a:endParaRPr lang="en-US"/>
          </a:p>
        </p:txBody>
      </p:sp>
      <p:sp>
        <p:nvSpPr>
          <p:cNvPr id="9" name="Rectangle 8">
            <a:extLst>
              <a:ext uri="{FF2B5EF4-FFF2-40B4-BE49-F238E27FC236}">
                <a16:creationId xmlns:a16="http://schemas.microsoft.com/office/drawing/2014/main" id="{AB14FA1D-5585-4FC7-865D-CABCB6182660}"/>
              </a:ext>
            </a:extLst>
          </p:cNvPr>
          <p:cNvSpPr/>
          <p:nvPr userDrawn="1"/>
        </p:nvSpPr>
        <p:spPr>
          <a:xfrm>
            <a:off x="11655086" y="0"/>
            <a:ext cx="521208"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CA23CBDC-2FF9-4082-AED1-9C1DC26B831A}"/>
              </a:ext>
            </a:extLst>
          </p:cNvPr>
          <p:cNvSpPr>
            <a:spLocks noGrp="1"/>
          </p:cNvSpPr>
          <p:nvPr>
            <p:ph type="sldNum" sz="quarter" idx="12"/>
          </p:nvPr>
        </p:nvSpPr>
        <p:spPr>
          <a:xfrm>
            <a:off x="9369672" y="6381444"/>
            <a:ext cx="2743200" cy="365125"/>
          </a:xfrm>
          <a:prstGeom prst="rect">
            <a:avLst/>
          </a:prstGeom>
        </p:spPr>
        <p:txBody>
          <a:bodyPr/>
          <a:lstStyle/>
          <a:p>
            <a:fld id="{C8E682A8-5D5B-49F9-942C-A36A3A09FFCF}" type="slidenum">
              <a:rPr lang="en-US" smtClean="0"/>
              <a:t>‹#›</a:t>
            </a:fld>
            <a:endParaRPr lang="en-US"/>
          </a:p>
        </p:txBody>
      </p:sp>
      <p:pic>
        <p:nvPicPr>
          <p:cNvPr id="8" name="Picture 7">
            <a:extLst>
              <a:ext uri="{FF2B5EF4-FFF2-40B4-BE49-F238E27FC236}">
                <a16:creationId xmlns:a16="http://schemas.microsoft.com/office/drawing/2014/main" id="{2155E288-3ECC-C107-01EE-D50481636B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98215" y="5588417"/>
            <a:ext cx="1627492" cy="1056518"/>
          </a:xfrm>
          <a:prstGeom prst="rect">
            <a:avLst/>
          </a:prstGeom>
        </p:spPr>
      </p:pic>
    </p:spTree>
    <p:extLst>
      <p:ext uri="{BB962C8B-B14F-4D97-AF65-F5344CB8AC3E}">
        <p14:creationId xmlns:p14="http://schemas.microsoft.com/office/powerpoint/2010/main" val="180779791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192DE9-5A8F-4C2D-82D9-D886F87DD4E7}"/>
              </a:ext>
            </a:extLst>
          </p:cNvPr>
          <p:cNvSpPr>
            <a:spLocks noGrp="1"/>
          </p:cNvSpPr>
          <p:nvPr>
            <p:ph type="title"/>
          </p:nvPr>
        </p:nvSpPr>
        <p:spPr>
          <a:xfrm>
            <a:off x="774192" y="32067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573B938-9554-4A00-990E-201C91386D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5F72540-62A7-48C2-9271-3B007E006B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tx1">
                    <a:lumMod val="20000"/>
                    <a:lumOff val="80000"/>
                  </a:schemeClr>
                </a:solidFill>
              </a:defRPr>
            </a:lvl1pPr>
          </a:lstStyle>
          <a:p>
            <a:fld id="{CA86FACA-DBE2-40FF-BA1E-DC44EE60955B}" type="datetimeFigureOut">
              <a:rPr lang="en-US" smtClean="0"/>
              <a:pPr/>
              <a:t>3/30/2026</a:t>
            </a:fld>
            <a:endParaRPr lang="en-US" dirty="0"/>
          </a:p>
        </p:txBody>
      </p:sp>
      <p:sp>
        <p:nvSpPr>
          <p:cNvPr id="5" name="Footer Placeholder 4">
            <a:extLst>
              <a:ext uri="{FF2B5EF4-FFF2-40B4-BE49-F238E27FC236}">
                <a16:creationId xmlns:a16="http://schemas.microsoft.com/office/drawing/2014/main" id="{5C2A3376-9F3D-438B-A1F3-BA3021CA3A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lumMod val="20000"/>
                    <a:lumOff val="80000"/>
                  </a:schemeClr>
                </a:solidFill>
              </a:defRPr>
            </a:lvl1pPr>
          </a:lstStyle>
          <a:p>
            <a:endParaRPr lang="en-US" dirty="0"/>
          </a:p>
        </p:txBody>
      </p:sp>
    </p:spTree>
    <p:extLst>
      <p:ext uri="{BB962C8B-B14F-4D97-AF65-F5344CB8AC3E}">
        <p14:creationId xmlns:p14="http://schemas.microsoft.com/office/powerpoint/2010/main" val="1261170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4" r:id="rId6"/>
  </p:sldLayoutIdLst>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xStyles>
    <p:titleStyle>
      <a:lvl1pPr algn="l" defTabSz="914400" rtl="0" eaLnBrk="1" latinLnBrk="0" hangingPunct="1">
        <a:lnSpc>
          <a:spcPct val="90000"/>
        </a:lnSpc>
        <a:spcBef>
          <a:spcPct val="0"/>
        </a:spcBef>
        <a:buNone/>
        <a:defRPr sz="4400" kern="1200">
          <a:solidFill>
            <a:schemeClr val="accent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prolifeglobal.org/" TargetMode="External"/><Relationship Id="rId2" Type="http://schemas.openxmlformats.org/officeDocument/2006/relationships/hyperlink" Target="https://catholic.duke.edu/" TargetMode="Externa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sv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s://catholicsforabolitionnc.org/" TargetMode="External"/><Relationship Id="rId1" Type="http://schemas.openxmlformats.org/officeDocument/2006/relationships/slideLayout" Target="../slideLayouts/slideLayout3.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hyperlink" Target="https://www.stfrancisraleigh.org/"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D32694B-9040-4466-8F8F-2E7D1BD09FF0}"/>
              </a:ext>
            </a:extLst>
          </p:cNvPr>
          <p:cNvSpPr>
            <a:spLocks noGrp="1"/>
          </p:cNvSpPr>
          <p:nvPr>
            <p:ph type="subTitle" idx="1"/>
          </p:nvPr>
        </p:nvSpPr>
        <p:spPr>
          <a:xfrm>
            <a:off x="1523998" y="4038599"/>
            <a:ext cx="9144000" cy="1627397"/>
          </a:xfrm>
        </p:spPr>
        <p:txBody>
          <a:bodyPr>
            <a:normAutofit fontScale="77500" lnSpcReduction="20000"/>
          </a:bodyPr>
          <a:lstStyle/>
          <a:p>
            <a:r>
              <a:rPr lang="en-US" sz="5700" dirty="0"/>
              <a:t>2026 HLD Grants</a:t>
            </a:r>
            <a:endParaRPr lang="en-US" sz="3200" dirty="0"/>
          </a:p>
          <a:p>
            <a:endParaRPr lang="en-US" sz="3200" dirty="0"/>
          </a:p>
          <a:p>
            <a:r>
              <a:rPr lang="en-US" sz="3200" dirty="0"/>
              <a:t>“And the Word became flesh and dwelt among us…” John 1:14</a:t>
            </a:r>
          </a:p>
        </p:txBody>
      </p:sp>
    </p:spTree>
    <p:extLst>
      <p:ext uri="{BB962C8B-B14F-4D97-AF65-F5344CB8AC3E}">
        <p14:creationId xmlns:p14="http://schemas.microsoft.com/office/powerpoint/2010/main" val="2973112785"/>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5FD6F-7CF9-7202-2521-2F28DDF83B55}"/>
              </a:ext>
            </a:extLst>
          </p:cNvPr>
          <p:cNvSpPr>
            <a:spLocks noGrp="1"/>
          </p:cNvSpPr>
          <p:nvPr>
            <p:ph type="title"/>
          </p:nvPr>
        </p:nvSpPr>
        <p:spPr>
          <a:xfrm>
            <a:off x="5564371" y="671550"/>
            <a:ext cx="3643424" cy="895874"/>
          </a:xfrm>
        </p:spPr>
        <p:txBody>
          <a:bodyPr>
            <a:normAutofit/>
          </a:bodyPr>
          <a:lstStyle/>
          <a:p>
            <a:r>
              <a:rPr lang="en-US" sz="2400" dirty="0">
                <a:hlinkClick r:id="rId2"/>
              </a:rPr>
              <a:t>-Duke Catholic Center</a:t>
            </a:r>
            <a:endParaRPr lang="en-US" sz="2400" dirty="0"/>
          </a:p>
        </p:txBody>
      </p:sp>
      <p:pic>
        <p:nvPicPr>
          <p:cNvPr id="6" name="Content Placeholder 5">
            <a:hlinkClick r:id="rId3"/>
            <a:extLst>
              <a:ext uri="{FF2B5EF4-FFF2-40B4-BE49-F238E27FC236}">
                <a16:creationId xmlns:a16="http://schemas.microsoft.com/office/drawing/2014/main" id="{EECCD1F1-081C-8266-ACE4-9CD89F183B03}"/>
              </a:ext>
            </a:extLst>
          </p:cNvPr>
          <p:cNvPicPr>
            <a:picLocks noGrp="1" noChangeAspect="1"/>
          </p:cNvPicPr>
          <p:nvPr>
            <p:ph idx="1"/>
          </p:nvPr>
        </p:nvPicPr>
        <p:blipFill>
          <a:blip>
            <a:extLst>
              <a:ext uri="{96DAC541-7B7A-43D3-8B79-37D633B846F1}">
                <asvg:svgBlip xmlns:asvg="http://schemas.microsoft.com/office/drawing/2016/SVG/main" r:embed="rId4"/>
              </a:ext>
            </a:extLst>
          </a:blip>
          <a:stretch>
            <a:fillRect/>
          </a:stretch>
        </p:blipFill>
        <p:spPr>
          <a:xfrm>
            <a:off x="1261651" y="320675"/>
            <a:ext cx="3423841" cy="1158314"/>
          </a:xfrm>
        </p:spPr>
      </p:pic>
      <p:sp>
        <p:nvSpPr>
          <p:cNvPr id="4" name="Content Placeholder 3">
            <a:extLst>
              <a:ext uri="{FF2B5EF4-FFF2-40B4-BE49-F238E27FC236}">
                <a16:creationId xmlns:a16="http://schemas.microsoft.com/office/drawing/2014/main" id="{6F33B689-91CF-A197-7320-3FBF3534E289}"/>
              </a:ext>
            </a:extLst>
          </p:cNvPr>
          <p:cNvSpPr>
            <a:spLocks noGrp="1"/>
          </p:cNvSpPr>
          <p:nvPr>
            <p:ph sz="half" idx="4294967295"/>
          </p:nvPr>
        </p:nvSpPr>
        <p:spPr>
          <a:xfrm>
            <a:off x="382772" y="1478989"/>
            <a:ext cx="5181600" cy="3811588"/>
          </a:xfrm>
        </p:spPr>
        <p:txBody>
          <a:bodyPr>
            <a:normAutofit fontScale="62500" lnSpcReduction="20000"/>
          </a:bodyPr>
          <a:lstStyle/>
          <a:p>
            <a:pPr marL="0" indent="0">
              <a:lnSpc>
                <a:spcPct val="120000"/>
              </a:lnSpc>
              <a:buNone/>
            </a:pPr>
            <a:r>
              <a:rPr lang="en-US" dirty="0"/>
              <a:t>Aims to empower and mobilize 73 million LIFESAVERS to protect the 73 million lives lost to abortion each year. We collaborate strategically with local leaders to provide training for students worldwide. Our mission is to inspire the next generation to become LIFESAVERS within their own communities. Currently, we are active in 16 countries, engaging hundreds of students in thousands of conversations on their campuses. Thanks to our Lifesaver practicums, over 500 babies have been saved!</a:t>
            </a:r>
          </a:p>
          <a:p>
            <a:pPr marL="0" indent="0">
              <a:lnSpc>
                <a:spcPct val="120000"/>
              </a:lnSpc>
              <a:buNone/>
            </a:pPr>
            <a:r>
              <a:rPr lang="en-US" sz="3800" b="1" dirty="0"/>
              <a:t>Funds for Lifesaver Practicum</a:t>
            </a:r>
          </a:p>
        </p:txBody>
      </p:sp>
      <p:pic>
        <p:nvPicPr>
          <p:cNvPr id="8" name="Picture 7" descr="A group of people posing for a photo&#10;&#10;AI-generated content may be incorrect.">
            <a:extLst>
              <a:ext uri="{FF2B5EF4-FFF2-40B4-BE49-F238E27FC236}">
                <a16:creationId xmlns:a16="http://schemas.microsoft.com/office/drawing/2014/main" id="{668B7223-2343-7D35-738B-8A996E5851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2810" y="1701611"/>
            <a:ext cx="5799323" cy="3036833"/>
          </a:xfrm>
          <a:prstGeom prst="rect">
            <a:avLst/>
          </a:prstGeom>
        </p:spPr>
      </p:pic>
    </p:spTree>
    <p:extLst>
      <p:ext uri="{BB962C8B-B14F-4D97-AF65-F5344CB8AC3E}">
        <p14:creationId xmlns:p14="http://schemas.microsoft.com/office/powerpoint/2010/main" val="205636333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B954E-42A3-7B8A-160F-C93DD6277E33}"/>
              </a:ext>
            </a:extLst>
          </p:cNvPr>
          <p:cNvSpPr>
            <a:spLocks noGrp="1"/>
          </p:cNvSpPr>
          <p:nvPr>
            <p:ph type="title"/>
          </p:nvPr>
        </p:nvSpPr>
        <p:spPr/>
        <p:txBody>
          <a:bodyPr/>
          <a:lstStyle/>
          <a:p>
            <a:r>
              <a:rPr lang="en-US" dirty="0"/>
              <a:t>St. Ann, Clayton Migrant Ministry	</a:t>
            </a:r>
          </a:p>
        </p:txBody>
      </p:sp>
      <p:sp>
        <p:nvSpPr>
          <p:cNvPr id="3" name="Content Placeholder 2">
            <a:extLst>
              <a:ext uri="{FF2B5EF4-FFF2-40B4-BE49-F238E27FC236}">
                <a16:creationId xmlns:a16="http://schemas.microsoft.com/office/drawing/2014/main" id="{0195FE3F-8DF0-B3D5-23DD-6433037D7442}"/>
              </a:ext>
            </a:extLst>
          </p:cNvPr>
          <p:cNvSpPr>
            <a:spLocks noGrp="1"/>
          </p:cNvSpPr>
          <p:nvPr>
            <p:ph idx="1"/>
          </p:nvPr>
        </p:nvSpPr>
        <p:spPr>
          <a:xfrm>
            <a:off x="838200" y="1825625"/>
            <a:ext cx="6094228" cy="3368992"/>
          </a:xfrm>
        </p:spPr>
        <p:txBody>
          <a:bodyPr>
            <a:normAutofit fontScale="55000" lnSpcReduction="20000"/>
          </a:bodyPr>
          <a:lstStyle/>
          <a:p>
            <a:pPr marL="0" indent="0">
              <a:buNone/>
            </a:pPr>
            <a:r>
              <a:rPr lang="en-US" dirty="0"/>
              <a:t>Mission</a:t>
            </a:r>
          </a:p>
          <a:p>
            <a:pPr marL="0" indent="0">
              <a:buNone/>
            </a:pPr>
            <a:r>
              <a:rPr lang="en-US" dirty="0"/>
              <a:t>Responding to God’s call to serve Him in our diverse community, in union with the Bishop of Raleigh and the Holy Father, the daily priority of St. Ann Catholic Church Migrant Ministry is to:</a:t>
            </a:r>
          </a:p>
          <a:p>
            <a:endParaRPr lang="en-US" dirty="0"/>
          </a:p>
          <a:p>
            <a:r>
              <a:rPr lang="en-US" dirty="0"/>
              <a:t>Proclaim the Good News of Jesus Christ by word and deed</a:t>
            </a:r>
          </a:p>
          <a:p>
            <a:r>
              <a:rPr lang="en-US" dirty="0"/>
              <a:t>Celebrate the presence of God through the Eucharist and prayer</a:t>
            </a:r>
          </a:p>
          <a:p>
            <a:r>
              <a:rPr lang="en-US" dirty="0"/>
              <a:t>Build up the body of Christ by welcoming all who worship with us by seeking new members</a:t>
            </a:r>
          </a:p>
          <a:p>
            <a:r>
              <a:rPr lang="en-US" dirty="0"/>
              <a:t>Respond to the spiritual and material needs of those among us</a:t>
            </a:r>
          </a:p>
          <a:p>
            <a:endParaRPr lang="en-US" dirty="0"/>
          </a:p>
          <a:p>
            <a:pPr marL="0" indent="0">
              <a:buNone/>
            </a:pPr>
            <a:r>
              <a:rPr lang="en-US" sz="3800" b="1" dirty="0"/>
              <a:t>Spanish Bibles</a:t>
            </a:r>
          </a:p>
          <a:p>
            <a:endParaRPr lang="en-US" dirty="0"/>
          </a:p>
        </p:txBody>
      </p:sp>
      <p:pic>
        <p:nvPicPr>
          <p:cNvPr id="5" name="Content Placeholder 4">
            <a:extLst>
              <a:ext uri="{FF2B5EF4-FFF2-40B4-BE49-F238E27FC236}">
                <a16:creationId xmlns:a16="http://schemas.microsoft.com/office/drawing/2014/main" id="{B62FE985-8C37-3BB3-A66B-52AF993270FD}"/>
              </a:ext>
            </a:extLst>
          </p:cNvPr>
          <p:cNvPicPr>
            <a:picLocks noGrp="1" noChangeAspect="1"/>
          </p:cNvPicPr>
          <p:nvPr>
            <p:ph sz="half" idx="4294967295"/>
          </p:nvPr>
        </p:nvPicPr>
        <p:blipFill>
          <a:blip r:embed="rId2"/>
          <a:stretch>
            <a:fillRect/>
          </a:stretch>
        </p:blipFill>
        <p:spPr>
          <a:xfrm>
            <a:off x="7153275" y="2714625"/>
            <a:ext cx="5038725" cy="4143375"/>
          </a:xfrm>
          <a:prstGeom prst="rect">
            <a:avLst/>
          </a:prstGeom>
        </p:spPr>
      </p:pic>
    </p:spTree>
    <p:extLst>
      <p:ext uri="{BB962C8B-B14F-4D97-AF65-F5344CB8AC3E}">
        <p14:creationId xmlns:p14="http://schemas.microsoft.com/office/powerpoint/2010/main" val="1902444585"/>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74F72-939B-3CD9-88AB-74AFEEABEAE0}"/>
              </a:ext>
            </a:extLst>
          </p:cNvPr>
          <p:cNvSpPr>
            <a:spLocks noGrp="1"/>
          </p:cNvSpPr>
          <p:nvPr>
            <p:ph type="title"/>
          </p:nvPr>
        </p:nvSpPr>
        <p:spPr/>
        <p:txBody>
          <a:bodyPr>
            <a:normAutofit/>
          </a:bodyPr>
          <a:lstStyle/>
          <a:p>
            <a:r>
              <a:rPr lang="en-US" sz="2800" dirty="0"/>
              <a:t>Template Slide for Grant Report</a:t>
            </a:r>
            <a:br>
              <a:rPr lang="en-US" sz="2800" dirty="0"/>
            </a:br>
            <a:r>
              <a:rPr lang="en-US" sz="2800" dirty="0"/>
              <a:t>Title of Organization and Grant Project, with Parish Sponsor CCHD or RL 2025 Grant Report</a:t>
            </a:r>
          </a:p>
        </p:txBody>
      </p:sp>
      <p:sp>
        <p:nvSpPr>
          <p:cNvPr id="3" name="Content Placeholder 2">
            <a:extLst>
              <a:ext uri="{FF2B5EF4-FFF2-40B4-BE49-F238E27FC236}">
                <a16:creationId xmlns:a16="http://schemas.microsoft.com/office/drawing/2014/main" id="{6ADEAED0-4A25-3E23-F280-75B166A3B5F5}"/>
              </a:ext>
            </a:extLst>
          </p:cNvPr>
          <p:cNvSpPr>
            <a:spLocks noGrp="1"/>
          </p:cNvSpPr>
          <p:nvPr>
            <p:ph idx="1"/>
          </p:nvPr>
        </p:nvSpPr>
        <p:spPr>
          <a:xfrm>
            <a:off x="838200" y="1825625"/>
            <a:ext cx="4244163" cy="3368992"/>
          </a:xfrm>
        </p:spPr>
        <p:txBody>
          <a:bodyPr/>
          <a:lstStyle/>
          <a:p>
            <a:r>
              <a:rPr lang="en-US" dirty="0"/>
              <a:t>What was accomplished</a:t>
            </a:r>
          </a:p>
          <a:p>
            <a:endParaRPr lang="en-US" dirty="0"/>
          </a:p>
          <a:p>
            <a:r>
              <a:rPr lang="en-US" dirty="0"/>
              <a:t>Include photos (blur faces if minor or do not have permission)</a:t>
            </a:r>
          </a:p>
          <a:p>
            <a:r>
              <a:rPr lang="en-US" dirty="0"/>
              <a:t>Include explanation of funds used</a:t>
            </a:r>
          </a:p>
        </p:txBody>
      </p:sp>
      <p:sp>
        <p:nvSpPr>
          <p:cNvPr id="4" name="Content Placeholder 2">
            <a:extLst>
              <a:ext uri="{FF2B5EF4-FFF2-40B4-BE49-F238E27FC236}">
                <a16:creationId xmlns:a16="http://schemas.microsoft.com/office/drawing/2014/main" id="{04C6355D-3302-CF1F-DEED-82D7650883FB}"/>
              </a:ext>
            </a:extLst>
          </p:cNvPr>
          <p:cNvSpPr txBox="1">
            <a:spLocks/>
          </p:cNvSpPr>
          <p:nvPr/>
        </p:nvSpPr>
        <p:spPr>
          <a:xfrm>
            <a:off x="6096000" y="1825625"/>
            <a:ext cx="4244163" cy="33689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Photo(s)</a:t>
            </a:r>
          </a:p>
        </p:txBody>
      </p:sp>
    </p:spTree>
    <p:extLst>
      <p:ext uri="{BB962C8B-B14F-4D97-AF65-F5344CB8AC3E}">
        <p14:creationId xmlns:p14="http://schemas.microsoft.com/office/powerpoint/2010/main" val="348011570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3CA9E-D92B-7E44-66F2-A8FDF06483DC}"/>
              </a:ext>
            </a:extLst>
          </p:cNvPr>
          <p:cNvSpPr>
            <a:spLocks noGrp="1"/>
          </p:cNvSpPr>
          <p:nvPr>
            <p:ph type="title"/>
          </p:nvPr>
        </p:nvSpPr>
        <p:spPr/>
        <p:txBody>
          <a:bodyPr/>
          <a:lstStyle/>
          <a:p>
            <a:r>
              <a:rPr lang="en-US" dirty="0"/>
              <a:t>Example Slide for Grant Report…</a:t>
            </a:r>
          </a:p>
        </p:txBody>
      </p:sp>
      <p:sp>
        <p:nvSpPr>
          <p:cNvPr id="3" name="Content Placeholder 2">
            <a:extLst>
              <a:ext uri="{FF2B5EF4-FFF2-40B4-BE49-F238E27FC236}">
                <a16:creationId xmlns:a16="http://schemas.microsoft.com/office/drawing/2014/main" id="{A53A7816-B25F-F7CF-5465-DBEAE4A78E7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25650732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04676-2D1B-2388-0F5F-C9B874C6D2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29C606-21FD-4746-922D-68038C9316B7}"/>
              </a:ext>
            </a:extLst>
          </p:cNvPr>
          <p:cNvSpPr>
            <a:spLocks noGrp="1"/>
          </p:cNvSpPr>
          <p:nvPr>
            <p:ph type="title"/>
          </p:nvPr>
        </p:nvSpPr>
        <p:spPr>
          <a:xfrm>
            <a:off x="774192" y="320675"/>
            <a:ext cx="6062836" cy="1325563"/>
          </a:xfrm>
        </p:spPr>
        <p:txBody>
          <a:bodyPr>
            <a:normAutofit/>
          </a:bodyPr>
          <a:lstStyle/>
          <a:p>
            <a:r>
              <a:rPr lang="en-US" sz="2800" dirty="0"/>
              <a:t>CCHD Grant Report</a:t>
            </a:r>
            <a:br>
              <a:rPr lang="en-US" sz="2800" dirty="0"/>
            </a:br>
            <a:r>
              <a:rPr lang="en-US" sz="2800" dirty="0"/>
              <a:t>St. Ann, Clayton Migrant Ministry CCHD 2025 Grant Report</a:t>
            </a:r>
          </a:p>
        </p:txBody>
      </p:sp>
      <p:sp>
        <p:nvSpPr>
          <p:cNvPr id="3" name="Content Placeholder 2">
            <a:extLst>
              <a:ext uri="{FF2B5EF4-FFF2-40B4-BE49-F238E27FC236}">
                <a16:creationId xmlns:a16="http://schemas.microsoft.com/office/drawing/2014/main" id="{79F1DA2A-9599-D5CF-FE53-CB166E938272}"/>
              </a:ext>
            </a:extLst>
          </p:cNvPr>
          <p:cNvSpPr>
            <a:spLocks noGrp="1"/>
          </p:cNvSpPr>
          <p:nvPr>
            <p:ph idx="1"/>
          </p:nvPr>
        </p:nvSpPr>
        <p:spPr>
          <a:xfrm>
            <a:off x="838200" y="1825625"/>
            <a:ext cx="4244163" cy="3368992"/>
          </a:xfrm>
        </p:spPr>
        <p:txBody>
          <a:bodyPr>
            <a:normAutofit lnSpcReduction="10000"/>
          </a:bodyPr>
          <a:lstStyle/>
          <a:p>
            <a:r>
              <a:rPr lang="en-US" dirty="0"/>
              <a:t>Purchased Bibles</a:t>
            </a:r>
          </a:p>
          <a:p>
            <a:endParaRPr lang="en-US" dirty="0"/>
          </a:p>
          <a:p>
            <a:r>
              <a:rPr lang="en-US" dirty="0"/>
              <a:t>St Ann was able to visit 4 camps and pass out 50 Spanish Bibles to the Farmworkers at various events, including Masses in the fields</a:t>
            </a:r>
          </a:p>
        </p:txBody>
      </p:sp>
      <p:pic>
        <p:nvPicPr>
          <p:cNvPr id="5" name="Picture 4">
            <a:extLst>
              <a:ext uri="{FF2B5EF4-FFF2-40B4-BE49-F238E27FC236}">
                <a16:creationId xmlns:a16="http://schemas.microsoft.com/office/drawing/2014/main" id="{3DAA43A1-3A2F-C30A-9C15-3B00B58B34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7903" y="515922"/>
            <a:ext cx="4339905" cy="3254929"/>
          </a:xfrm>
          <a:prstGeom prst="rect">
            <a:avLst/>
          </a:prstGeom>
        </p:spPr>
      </p:pic>
      <p:pic>
        <p:nvPicPr>
          <p:cNvPr id="7" name="Picture 6">
            <a:extLst>
              <a:ext uri="{FF2B5EF4-FFF2-40B4-BE49-F238E27FC236}">
                <a16:creationId xmlns:a16="http://schemas.microsoft.com/office/drawing/2014/main" id="{272311E4-CDB2-57D8-2E6D-90090E097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9714" y="3624042"/>
            <a:ext cx="4163736" cy="3122802"/>
          </a:xfrm>
          <a:prstGeom prst="rect">
            <a:avLst/>
          </a:prstGeom>
        </p:spPr>
      </p:pic>
    </p:spTree>
    <p:extLst>
      <p:ext uri="{BB962C8B-B14F-4D97-AF65-F5344CB8AC3E}">
        <p14:creationId xmlns:p14="http://schemas.microsoft.com/office/powerpoint/2010/main" val="146931526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93F5C-45CA-4120-9388-AB99717FF56F}"/>
              </a:ext>
            </a:extLst>
          </p:cNvPr>
          <p:cNvSpPr>
            <a:spLocks noGrp="1"/>
          </p:cNvSpPr>
          <p:nvPr>
            <p:ph type="title"/>
          </p:nvPr>
        </p:nvSpPr>
        <p:spPr>
          <a:xfrm>
            <a:off x="774192" y="320675"/>
            <a:ext cx="10515600" cy="1325563"/>
          </a:xfrm>
        </p:spPr>
        <p:txBody>
          <a:bodyPr anchor="ctr">
            <a:normAutofit/>
          </a:bodyPr>
          <a:lstStyle/>
          <a:p>
            <a:r>
              <a:rPr lang="en-US" dirty="0"/>
              <a:t>Diocese of Raleigh Respect Life Grants</a:t>
            </a:r>
          </a:p>
        </p:txBody>
      </p:sp>
      <p:sp>
        <p:nvSpPr>
          <p:cNvPr id="3" name="Content Placeholder 2">
            <a:extLst>
              <a:ext uri="{FF2B5EF4-FFF2-40B4-BE49-F238E27FC236}">
                <a16:creationId xmlns:a16="http://schemas.microsoft.com/office/drawing/2014/main" id="{1D4AA14E-2E61-4A13-B4F3-8B632AF6D17E}"/>
              </a:ext>
            </a:extLst>
          </p:cNvPr>
          <p:cNvSpPr>
            <a:spLocks noGrp="1"/>
          </p:cNvSpPr>
          <p:nvPr>
            <p:ph sz="half" idx="1"/>
          </p:nvPr>
        </p:nvSpPr>
        <p:spPr>
          <a:xfrm>
            <a:off x="390525" y="1825625"/>
            <a:ext cx="5629275" cy="4351338"/>
          </a:xfrm>
        </p:spPr>
        <p:txBody>
          <a:bodyPr>
            <a:normAutofit/>
          </a:bodyPr>
          <a:lstStyle/>
          <a:p>
            <a:pPr marL="0" indent="0">
              <a:buNone/>
            </a:pPr>
            <a:r>
              <a:rPr lang="en-US" sz="1800" dirty="0"/>
              <a:t>The Respect Life Grants were created in 2000 in the Diocese of Raleigh to support and uphold the sacredness of human life of all persons from conception to natural death, linking life issues in a consistent ethic of life.</a:t>
            </a:r>
          </a:p>
          <a:p>
            <a:pPr marL="0" indent="0">
              <a:buNone/>
            </a:pPr>
            <a:r>
              <a:rPr lang="en-US" sz="1800" dirty="0"/>
              <a:t>Funds are derived from a grant provided by the Diocese of Raleigh, generated by Bishops Annual Appeal funds. The amount available each year is $20,000.</a:t>
            </a:r>
          </a:p>
          <a:p>
            <a:pPr marL="0" indent="0">
              <a:buNone/>
            </a:pPr>
            <a:r>
              <a:rPr lang="en-US" sz="1800" dirty="0"/>
              <a:t>A diocesan Respect Life Grant Committee reviews the grants. Grants are awarded in October. </a:t>
            </a:r>
          </a:p>
          <a:p>
            <a:pPr marL="0" indent="0">
              <a:buNone/>
            </a:pPr>
            <a:r>
              <a:rPr lang="en-US" sz="1800" dirty="0"/>
              <a:t>The grants are available for all groups regardless of religious or non-religious affiliation.</a:t>
            </a:r>
          </a:p>
        </p:txBody>
      </p:sp>
      <p:pic>
        <p:nvPicPr>
          <p:cNvPr id="5" name="Content Placeholder 4">
            <a:extLst>
              <a:ext uri="{FF2B5EF4-FFF2-40B4-BE49-F238E27FC236}">
                <a16:creationId xmlns:a16="http://schemas.microsoft.com/office/drawing/2014/main" id="{F96A33A1-9673-4CC4-88B9-21FA0D09C1DF}"/>
              </a:ext>
            </a:extLst>
          </p:cNvPr>
          <p:cNvPicPr>
            <a:picLocks noGrp="1" noChangeAspect="1"/>
          </p:cNvPicPr>
          <p:nvPr>
            <p:ph sz="half" idx="2"/>
          </p:nvPr>
        </p:nvPicPr>
        <p:blipFill>
          <a:blip r:embed="rId2"/>
          <a:stretch>
            <a:fillRect/>
          </a:stretch>
        </p:blipFill>
        <p:spPr>
          <a:xfrm>
            <a:off x="6172200" y="2543216"/>
            <a:ext cx="5181600" cy="2916156"/>
          </a:xfrm>
          <a:prstGeom prst="rect">
            <a:avLst/>
          </a:prstGeom>
          <a:noFill/>
        </p:spPr>
      </p:pic>
    </p:spTree>
    <p:extLst>
      <p:ext uri="{BB962C8B-B14F-4D97-AF65-F5344CB8AC3E}">
        <p14:creationId xmlns:p14="http://schemas.microsoft.com/office/powerpoint/2010/main" val="2630815145"/>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AD971-2331-4276-BE6C-784896CE78DD}"/>
              </a:ext>
            </a:extLst>
          </p:cNvPr>
          <p:cNvSpPr>
            <a:spLocks noGrp="1"/>
          </p:cNvSpPr>
          <p:nvPr>
            <p:ph type="title"/>
          </p:nvPr>
        </p:nvSpPr>
        <p:spPr>
          <a:xfrm>
            <a:off x="774192" y="320675"/>
            <a:ext cx="10515600" cy="1325563"/>
          </a:xfrm>
        </p:spPr>
        <p:txBody>
          <a:bodyPr anchor="ctr">
            <a:normAutofit/>
          </a:bodyPr>
          <a:lstStyle/>
          <a:p>
            <a:r>
              <a:rPr lang="en-US" dirty="0"/>
              <a:t>“Local” or Diocesan CCHD Grants</a:t>
            </a:r>
          </a:p>
        </p:txBody>
      </p:sp>
      <p:sp>
        <p:nvSpPr>
          <p:cNvPr id="3" name="Content Placeholder 2">
            <a:extLst>
              <a:ext uri="{FF2B5EF4-FFF2-40B4-BE49-F238E27FC236}">
                <a16:creationId xmlns:a16="http://schemas.microsoft.com/office/drawing/2014/main" id="{11817B2D-811D-49C7-A499-10998686E485}"/>
              </a:ext>
            </a:extLst>
          </p:cNvPr>
          <p:cNvSpPr>
            <a:spLocks noGrp="1"/>
          </p:cNvSpPr>
          <p:nvPr>
            <p:ph sz="half" idx="1"/>
          </p:nvPr>
        </p:nvSpPr>
        <p:spPr>
          <a:xfrm>
            <a:off x="838200" y="1825625"/>
            <a:ext cx="5181600" cy="4351338"/>
          </a:xfrm>
        </p:spPr>
        <p:txBody>
          <a:bodyPr>
            <a:normAutofit/>
          </a:bodyPr>
          <a:lstStyle/>
          <a:p>
            <a:pPr marL="0" indent="0">
              <a:buNone/>
            </a:pPr>
            <a:r>
              <a:rPr lang="en-US" sz="2200" dirty="0"/>
              <a:t>All monies collected for CCHD are used for outreach programs. Seventy-five percent of collected funds are sent to the USCCB (in DC) for national awards to dioceses. </a:t>
            </a:r>
          </a:p>
          <a:p>
            <a:pPr marL="0" indent="0">
              <a:buNone/>
            </a:pPr>
            <a:r>
              <a:rPr lang="en-US" sz="2200" dirty="0"/>
              <a:t>Twenty-five percent of the of the collection is used by the diocese to award grants on a local basis. </a:t>
            </a:r>
          </a:p>
          <a:p>
            <a:pPr marL="0" indent="0">
              <a:buNone/>
            </a:pPr>
            <a:r>
              <a:rPr lang="en-US" sz="2200" dirty="0"/>
              <a:t>A diocesan CCHD Committee reviews the grants. Grants are awarded in October. The grants are available for all groups regardless of religious or non-religious affiliation.</a:t>
            </a:r>
          </a:p>
        </p:txBody>
      </p:sp>
      <p:pic>
        <p:nvPicPr>
          <p:cNvPr id="5" name="Content Placeholder 4" descr="Website&#10;&#10;Description automatically generated with low confidence">
            <a:extLst>
              <a:ext uri="{FF2B5EF4-FFF2-40B4-BE49-F238E27FC236}">
                <a16:creationId xmlns:a16="http://schemas.microsoft.com/office/drawing/2014/main" id="{E5DF9F3A-62DD-4BBD-9F15-AE8556061A6B}"/>
              </a:ext>
            </a:extLst>
          </p:cNvPr>
          <p:cNvPicPr>
            <a:picLocks noGrp="1" noChangeAspect="1"/>
          </p:cNvPicPr>
          <p:nvPr>
            <p:ph sz="half" idx="2"/>
          </p:nvPr>
        </p:nvPicPr>
        <p:blipFill>
          <a:blip r:embed="rId2"/>
          <a:stretch>
            <a:fillRect/>
          </a:stretch>
        </p:blipFill>
        <p:spPr>
          <a:xfrm>
            <a:off x="6172200" y="2543969"/>
            <a:ext cx="5181600" cy="2914650"/>
          </a:xfrm>
          <a:prstGeom prst="rect">
            <a:avLst/>
          </a:prstGeom>
          <a:noFill/>
        </p:spPr>
      </p:pic>
    </p:spTree>
    <p:extLst>
      <p:ext uri="{BB962C8B-B14F-4D97-AF65-F5344CB8AC3E}">
        <p14:creationId xmlns:p14="http://schemas.microsoft.com/office/powerpoint/2010/main" val="391729344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37BAA-37AB-840B-9317-5BA5AFF72248}"/>
              </a:ext>
            </a:extLst>
          </p:cNvPr>
          <p:cNvSpPr>
            <a:spLocks noGrp="1"/>
          </p:cNvSpPr>
          <p:nvPr>
            <p:ph type="title"/>
          </p:nvPr>
        </p:nvSpPr>
        <p:spPr>
          <a:xfrm>
            <a:off x="361507" y="320675"/>
            <a:ext cx="10928285" cy="1955800"/>
          </a:xfrm>
        </p:spPr>
        <p:txBody>
          <a:bodyPr>
            <a:noAutofit/>
          </a:bodyPr>
          <a:lstStyle/>
          <a:p>
            <a:r>
              <a:rPr lang="en-US" sz="3600" dirty="0"/>
              <a:t>Template Slide for Application</a:t>
            </a:r>
            <a:br>
              <a:rPr lang="en-US" sz="3600" dirty="0"/>
            </a:br>
            <a:r>
              <a:rPr lang="en-US" sz="3600" dirty="0"/>
              <a:t>Title of Organization, Preferably the Logo (hyperlinked to webpage)</a:t>
            </a:r>
            <a:br>
              <a:rPr lang="en-US" sz="3600" dirty="0"/>
            </a:br>
            <a:r>
              <a:rPr lang="en-US" sz="2800" dirty="0"/>
              <a:t>-Name of Sponsoring Parish (hyperlinked to their webpage)</a:t>
            </a:r>
          </a:p>
        </p:txBody>
      </p:sp>
      <p:sp>
        <p:nvSpPr>
          <p:cNvPr id="3" name="Content Placeholder 2">
            <a:extLst>
              <a:ext uri="{FF2B5EF4-FFF2-40B4-BE49-F238E27FC236}">
                <a16:creationId xmlns:a16="http://schemas.microsoft.com/office/drawing/2014/main" id="{C1D73851-87A9-D00D-B523-2F786A1DDCDE}"/>
              </a:ext>
            </a:extLst>
          </p:cNvPr>
          <p:cNvSpPr>
            <a:spLocks noGrp="1"/>
          </p:cNvSpPr>
          <p:nvPr>
            <p:ph sz="half" idx="4294967295"/>
          </p:nvPr>
        </p:nvSpPr>
        <p:spPr>
          <a:xfrm>
            <a:off x="361506" y="2716213"/>
            <a:ext cx="5410200" cy="3460750"/>
          </a:xfrm>
        </p:spPr>
        <p:txBody>
          <a:bodyPr/>
          <a:lstStyle/>
          <a:p>
            <a:r>
              <a:rPr lang="en-US" dirty="0"/>
              <a:t>Mission of Organization</a:t>
            </a:r>
          </a:p>
          <a:p>
            <a:r>
              <a:rPr lang="en-US" dirty="0"/>
              <a:t>Briefs Points to share with parishioners who support the grant through prayer and donations.</a:t>
            </a:r>
          </a:p>
        </p:txBody>
      </p:sp>
      <p:sp>
        <p:nvSpPr>
          <p:cNvPr id="4" name="Content Placeholder 3">
            <a:extLst>
              <a:ext uri="{FF2B5EF4-FFF2-40B4-BE49-F238E27FC236}">
                <a16:creationId xmlns:a16="http://schemas.microsoft.com/office/drawing/2014/main" id="{DD89EC96-31C9-817F-7462-1BEA9658F3E5}"/>
              </a:ext>
            </a:extLst>
          </p:cNvPr>
          <p:cNvSpPr>
            <a:spLocks noGrp="1"/>
          </p:cNvSpPr>
          <p:nvPr>
            <p:ph sz="half" idx="4294967295"/>
          </p:nvPr>
        </p:nvSpPr>
        <p:spPr>
          <a:xfrm>
            <a:off x="6096000" y="4221163"/>
            <a:ext cx="5410200" cy="1955800"/>
          </a:xfrm>
        </p:spPr>
        <p:txBody>
          <a:bodyPr/>
          <a:lstStyle/>
          <a:p>
            <a:r>
              <a:rPr lang="en-US" dirty="0"/>
              <a:t>Brief Explanation of what the grant money will be used for</a:t>
            </a:r>
          </a:p>
        </p:txBody>
      </p:sp>
      <p:pic>
        <p:nvPicPr>
          <p:cNvPr id="5" name="Picture 4">
            <a:extLst>
              <a:ext uri="{FF2B5EF4-FFF2-40B4-BE49-F238E27FC236}">
                <a16:creationId xmlns:a16="http://schemas.microsoft.com/office/drawing/2014/main" id="{F39A6F0B-77A1-756F-FE2A-5FF219D5AD4A}"/>
              </a:ext>
            </a:extLst>
          </p:cNvPr>
          <p:cNvPicPr>
            <a:picLocks noChangeAspect="1"/>
          </p:cNvPicPr>
          <p:nvPr/>
        </p:nvPicPr>
        <p:blipFill>
          <a:blip r:embed="rId2"/>
          <a:stretch>
            <a:fillRect/>
          </a:stretch>
        </p:blipFill>
        <p:spPr>
          <a:xfrm>
            <a:off x="6427470" y="2499096"/>
            <a:ext cx="2411731" cy="1359081"/>
          </a:xfrm>
          <a:prstGeom prst="rect">
            <a:avLst/>
          </a:prstGeom>
        </p:spPr>
      </p:pic>
      <p:sp>
        <p:nvSpPr>
          <p:cNvPr id="6" name="TextBox 5">
            <a:extLst>
              <a:ext uri="{FF2B5EF4-FFF2-40B4-BE49-F238E27FC236}">
                <a16:creationId xmlns:a16="http://schemas.microsoft.com/office/drawing/2014/main" id="{E19EBB1A-80A7-D907-FD7A-F1964C0886D1}"/>
              </a:ext>
            </a:extLst>
          </p:cNvPr>
          <p:cNvSpPr txBox="1"/>
          <p:nvPr/>
        </p:nvSpPr>
        <p:spPr>
          <a:xfrm>
            <a:off x="8995144" y="2499096"/>
            <a:ext cx="2562447" cy="1200329"/>
          </a:xfrm>
          <a:prstGeom prst="rect">
            <a:avLst/>
          </a:prstGeom>
          <a:noFill/>
        </p:spPr>
        <p:txBody>
          <a:bodyPr wrap="square" rtlCol="0">
            <a:spAutoFit/>
          </a:bodyPr>
          <a:lstStyle/>
          <a:p>
            <a:r>
              <a:rPr lang="en-US" dirty="0"/>
              <a:t>Picture (s) of the good work of the organization, especially partnership with parish/Diocese</a:t>
            </a:r>
          </a:p>
        </p:txBody>
      </p:sp>
      <p:sp>
        <p:nvSpPr>
          <p:cNvPr id="7" name="TextBox 6">
            <a:extLst>
              <a:ext uri="{FF2B5EF4-FFF2-40B4-BE49-F238E27FC236}">
                <a16:creationId xmlns:a16="http://schemas.microsoft.com/office/drawing/2014/main" id="{C8DEC366-1733-6AA8-9B11-C0150E3D5DB6}"/>
              </a:ext>
            </a:extLst>
          </p:cNvPr>
          <p:cNvSpPr txBox="1"/>
          <p:nvPr/>
        </p:nvSpPr>
        <p:spPr>
          <a:xfrm>
            <a:off x="685800" y="5298141"/>
            <a:ext cx="1730188" cy="1200329"/>
          </a:xfrm>
          <a:prstGeom prst="rect">
            <a:avLst/>
          </a:prstGeom>
          <a:noFill/>
        </p:spPr>
        <p:txBody>
          <a:bodyPr wrap="square" rtlCol="0">
            <a:spAutoFit/>
          </a:bodyPr>
          <a:lstStyle/>
          <a:p>
            <a:pPr algn="ctr"/>
            <a:r>
              <a:rPr lang="en-US" dirty="0"/>
              <a:t>This Space is for the </a:t>
            </a:r>
            <a:r>
              <a:rPr lang="en-US" dirty="0" err="1"/>
              <a:t>DoR</a:t>
            </a:r>
            <a:r>
              <a:rPr lang="en-US" dirty="0"/>
              <a:t> Logo, see example slides</a:t>
            </a:r>
          </a:p>
        </p:txBody>
      </p:sp>
      <p:sp>
        <p:nvSpPr>
          <p:cNvPr id="8" name="TextBox 7">
            <a:extLst>
              <a:ext uri="{FF2B5EF4-FFF2-40B4-BE49-F238E27FC236}">
                <a16:creationId xmlns:a16="http://schemas.microsoft.com/office/drawing/2014/main" id="{E9F256AE-F16A-D1B0-1A53-73EB42BB509A}"/>
              </a:ext>
            </a:extLst>
          </p:cNvPr>
          <p:cNvSpPr txBox="1"/>
          <p:nvPr/>
        </p:nvSpPr>
        <p:spPr>
          <a:xfrm>
            <a:off x="2590800" y="4974994"/>
            <a:ext cx="2399414" cy="1754326"/>
          </a:xfrm>
          <a:prstGeom prst="rect">
            <a:avLst/>
          </a:prstGeom>
          <a:noFill/>
        </p:spPr>
        <p:txBody>
          <a:bodyPr wrap="square" rtlCol="0">
            <a:spAutoFit/>
          </a:bodyPr>
          <a:lstStyle/>
          <a:p>
            <a:pPr algn="ctr"/>
            <a:r>
              <a:rPr lang="en-US" dirty="0"/>
              <a:t>This Space is for Funding source - the BAA Logo for RL grants, the CCHD logo for CCHD grants, see example slides</a:t>
            </a:r>
          </a:p>
        </p:txBody>
      </p:sp>
    </p:spTree>
    <p:extLst>
      <p:ext uri="{BB962C8B-B14F-4D97-AF65-F5344CB8AC3E}">
        <p14:creationId xmlns:p14="http://schemas.microsoft.com/office/powerpoint/2010/main" val="248579269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363C8-FBDB-C063-8266-CAF1E262AC9D}"/>
              </a:ext>
            </a:extLst>
          </p:cNvPr>
          <p:cNvSpPr>
            <a:spLocks noGrp="1"/>
          </p:cNvSpPr>
          <p:nvPr>
            <p:ph type="title"/>
          </p:nvPr>
        </p:nvSpPr>
        <p:spPr/>
        <p:txBody>
          <a:bodyPr/>
          <a:lstStyle/>
          <a:p>
            <a:r>
              <a:rPr lang="en-US" dirty="0"/>
              <a:t>Example Slides for Application….</a:t>
            </a:r>
          </a:p>
        </p:txBody>
      </p:sp>
    </p:spTree>
    <p:extLst>
      <p:ext uri="{BB962C8B-B14F-4D97-AF65-F5344CB8AC3E}">
        <p14:creationId xmlns:p14="http://schemas.microsoft.com/office/powerpoint/2010/main" val="175115680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A09BB-F34B-DA39-CE6D-3B2F903A46DF}"/>
              </a:ext>
            </a:extLst>
          </p:cNvPr>
          <p:cNvSpPr>
            <a:spLocks noGrp="1"/>
          </p:cNvSpPr>
          <p:nvPr>
            <p:ph type="title"/>
          </p:nvPr>
        </p:nvSpPr>
        <p:spPr/>
        <p:txBody>
          <a:bodyPr/>
          <a:lstStyle/>
          <a:p>
            <a:r>
              <a:rPr lang="en-US" dirty="0"/>
              <a:t>Vita Pregnancy Resource Center</a:t>
            </a:r>
            <a:br>
              <a:rPr lang="en-US" dirty="0"/>
            </a:br>
            <a:r>
              <a:rPr lang="en-US" sz="2400" dirty="0"/>
              <a:t>-St Mary, Laurinburg</a:t>
            </a:r>
            <a:endParaRPr lang="en-US" dirty="0"/>
          </a:p>
        </p:txBody>
      </p:sp>
      <p:pic>
        <p:nvPicPr>
          <p:cNvPr id="6" name="Content Placeholder 5" descr="A group of people standing in front of a green house&#10;&#10;Description automatically generated">
            <a:extLst>
              <a:ext uri="{FF2B5EF4-FFF2-40B4-BE49-F238E27FC236}">
                <a16:creationId xmlns:a16="http://schemas.microsoft.com/office/drawing/2014/main" id="{8D051B40-6807-9AAB-9020-3A8C826A2D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4192" y="1646238"/>
            <a:ext cx="4849199" cy="3235325"/>
          </a:xfrm>
        </p:spPr>
      </p:pic>
      <p:sp>
        <p:nvSpPr>
          <p:cNvPr id="4" name="Content Placeholder 3">
            <a:extLst>
              <a:ext uri="{FF2B5EF4-FFF2-40B4-BE49-F238E27FC236}">
                <a16:creationId xmlns:a16="http://schemas.microsoft.com/office/drawing/2014/main" id="{247ADA37-9DAE-950F-BE28-BD0F169B05B8}"/>
              </a:ext>
            </a:extLst>
          </p:cNvPr>
          <p:cNvSpPr>
            <a:spLocks noGrp="1"/>
          </p:cNvSpPr>
          <p:nvPr>
            <p:ph sz="half" idx="4294967295"/>
          </p:nvPr>
        </p:nvSpPr>
        <p:spPr>
          <a:xfrm>
            <a:off x="6031992" y="1646238"/>
            <a:ext cx="5181600" cy="4799013"/>
          </a:xfrm>
        </p:spPr>
        <p:txBody>
          <a:bodyPr>
            <a:normAutofit fontScale="70000" lnSpcReduction="20000"/>
          </a:bodyPr>
          <a:lstStyle/>
          <a:p>
            <a:pPr>
              <a:lnSpc>
                <a:spcPct val="120000"/>
              </a:lnSpc>
            </a:pPr>
            <a:r>
              <a:rPr lang="en-US" dirty="0"/>
              <a:t>Vita Choices is a prolife organization that aims to meet the needs of women with unplanned or unwanted pregnancies by providing support and guidance on their choices moving forward and their ability or desire to continue the pregnancy</a:t>
            </a:r>
          </a:p>
          <a:p>
            <a:pPr>
              <a:lnSpc>
                <a:spcPct val="120000"/>
              </a:lnSpc>
            </a:pPr>
            <a:r>
              <a:rPr lang="en-US" dirty="0"/>
              <a:t>This support is expected not to end with the pregnancy and will extend to the mother and infant post-delivery. Vita Choices is collaborating with local agencies to support both mother and baby in the one to two years after birth.</a:t>
            </a:r>
          </a:p>
          <a:p>
            <a:pPr marL="0" indent="0">
              <a:lnSpc>
                <a:spcPct val="120000"/>
              </a:lnSpc>
              <a:buNone/>
            </a:pPr>
            <a:r>
              <a:rPr lang="en-US" sz="3800" b="1" dirty="0"/>
              <a:t>License for course</a:t>
            </a:r>
          </a:p>
        </p:txBody>
      </p:sp>
    </p:spTree>
    <p:extLst>
      <p:ext uri="{BB962C8B-B14F-4D97-AF65-F5344CB8AC3E}">
        <p14:creationId xmlns:p14="http://schemas.microsoft.com/office/powerpoint/2010/main" val="219678577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6F2F88-2116-C92E-98C4-E4565AC9B5D6}"/>
              </a:ext>
            </a:extLst>
          </p:cNvPr>
          <p:cNvSpPr>
            <a:spLocks noGrp="1"/>
          </p:cNvSpPr>
          <p:nvPr>
            <p:ph idx="1"/>
          </p:nvPr>
        </p:nvSpPr>
        <p:spPr>
          <a:xfrm>
            <a:off x="5504361" y="126978"/>
            <a:ext cx="6087002" cy="4355375"/>
          </a:xfrm>
        </p:spPr>
        <p:txBody>
          <a:bodyPr>
            <a:normAutofit fontScale="92500" lnSpcReduction="20000"/>
          </a:bodyPr>
          <a:lstStyle/>
          <a:p>
            <a:pPr marL="0" indent="0">
              <a:lnSpc>
                <a:spcPct val="110000"/>
              </a:lnSpc>
              <a:buNone/>
            </a:pPr>
            <a:r>
              <a:rPr lang="en-US" sz="1600" dirty="0"/>
              <a:t>Vision: CANC answers the gospel call to recognize the sanctity of life and abolish the death penalty in NC and in the US. </a:t>
            </a:r>
          </a:p>
          <a:p>
            <a:pPr marL="0" indent="0">
              <a:lnSpc>
                <a:spcPct val="110000"/>
              </a:lnSpc>
              <a:buNone/>
            </a:pPr>
            <a:r>
              <a:rPr lang="en-US" sz="1600" dirty="0"/>
              <a:t>Mission: In the light of the Gospel, the death penalty is inadmissible because it is an attack on the inviolability and dignity of the person. CANC labors for the abolition of the death penalty in NC by supporting the pillars that build a culture of life. </a:t>
            </a:r>
          </a:p>
          <a:p>
            <a:pPr lvl="1">
              <a:lnSpc>
                <a:spcPct val="110000"/>
              </a:lnSpc>
            </a:pPr>
            <a:r>
              <a:rPr lang="en-US" sz="1400" b="1" dirty="0"/>
              <a:t>Prayer and Worship </a:t>
            </a:r>
            <a:r>
              <a:rPr lang="en-US" sz="1400" dirty="0"/>
              <a:t>directed to participation in the sacramental life of the Church and in programs of communal and individual prayer, that the culture of death that surrounds us today will be replaced by a culture of life and love. </a:t>
            </a:r>
          </a:p>
          <a:p>
            <a:pPr lvl="1">
              <a:lnSpc>
                <a:spcPct val="110000"/>
              </a:lnSpc>
            </a:pPr>
            <a:r>
              <a:rPr lang="en-US" sz="1400" b="1" dirty="0"/>
              <a:t>Education &amp; Formation </a:t>
            </a:r>
            <a:r>
              <a:rPr lang="en-US" sz="1400" dirty="0"/>
              <a:t>to deepen understanding of the sanctity of human life, the moral evil of intentionally killing human beings and the mission of the Church to witness to and serve all human life.</a:t>
            </a:r>
          </a:p>
          <a:p>
            <a:pPr lvl="1">
              <a:lnSpc>
                <a:spcPct val="110000"/>
              </a:lnSpc>
            </a:pPr>
            <a:r>
              <a:rPr lang="en-US" sz="1400" b="1" dirty="0"/>
              <a:t>Public Policy </a:t>
            </a:r>
            <a:r>
              <a:rPr lang="en-US" sz="1400" dirty="0"/>
              <a:t>– advocating for morally acceptable alternatives to the death penalty by contacting elected officials and those running for public office and working alongside other advocacy group.</a:t>
            </a:r>
          </a:p>
          <a:p>
            <a:pPr lvl="1">
              <a:lnSpc>
                <a:spcPct val="110000"/>
              </a:lnSpc>
            </a:pPr>
            <a:r>
              <a:rPr lang="en-US" sz="1400" b="1" dirty="0"/>
              <a:t>Pastoral Care </a:t>
            </a:r>
            <a:r>
              <a:rPr lang="en-US" sz="1400" dirty="0"/>
              <a:t>– shepherding those who work for abolition, those in prison sentenced to death, and those affected by violent crime and their relatives.</a:t>
            </a:r>
          </a:p>
        </p:txBody>
      </p:sp>
      <p:pic>
        <p:nvPicPr>
          <p:cNvPr id="13" name="Picture 12" descr="Graphical user interface, website&#10;&#10;Description automatically generated">
            <a:hlinkClick r:id="rId2"/>
            <a:extLst>
              <a:ext uri="{FF2B5EF4-FFF2-40B4-BE49-F238E27FC236}">
                <a16:creationId xmlns:a16="http://schemas.microsoft.com/office/drawing/2014/main" id="{3B5CA4E6-0866-0DC7-B06D-5F93F5A98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1651" y="4383130"/>
            <a:ext cx="5671784" cy="2295576"/>
          </a:xfrm>
          <a:prstGeom prst="rect">
            <a:avLst/>
          </a:prstGeom>
        </p:spPr>
      </p:pic>
      <p:sp>
        <p:nvSpPr>
          <p:cNvPr id="2" name="TextBox 1">
            <a:extLst>
              <a:ext uri="{FF2B5EF4-FFF2-40B4-BE49-F238E27FC236}">
                <a16:creationId xmlns:a16="http://schemas.microsoft.com/office/drawing/2014/main" id="{3811479B-B977-B482-782F-0AAC6ED59436}"/>
              </a:ext>
            </a:extLst>
          </p:cNvPr>
          <p:cNvSpPr txBox="1"/>
          <p:nvPr/>
        </p:nvSpPr>
        <p:spPr>
          <a:xfrm>
            <a:off x="436375" y="4270025"/>
            <a:ext cx="4103357" cy="424732"/>
          </a:xfrm>
          <a:prstGeom prst="rect">
            <a:avLst/>
          </a:prstGeom>
          <a:noFill/>
        </p:spPr>
        <p:txBody>
          <a:bodyPr wrap="square" rtlCol="0">
            <a:spAutoFit/>
          </a:bodyPr>
          <a:lstStyle/>
          <a:p>
            <a:pPr>
              <a:lnSpc>
                <a:spcPct val="90000"/>
              </a:lnSpc>
              <a:spcBef>
                <a:spcPct val="0"/>
              </a:spcBef>
            </a:pPr>
            <a:r>
              <a:rPr lang="en-US" sz="2400" dirty="0">
                <a:solidFill>
                  <a:schemeClr val="accent1"/>
                </a:solidFill>
                <a:latin typeface="Georgia" panose="02040502050405020303" pitchFamily="18" charset="0"/>
                <a:ea typeface="+mj-ea"/>
                <a:cs typeface="+mj-cs"/>
                <a:hlinkClick r:id="rId4"/>
              </a:rPr>
              <a:t>-St Francis of Assisi, Raleigh</a:t>
            </a:r>
            <a:endParaRPr lang="en-US" sz="2400" dirty="0">
              <a:solidFill>
                <a:schemeClr val="accent1"/>
              </a:solidFill>
              <a:latin typeface="Georgia" panose="02040502050405020303" pitchFamily="18" charset="0"/>
              <a:ea typeface="+mj-ea"/>
              <a:cs typeface="+mj-cs"/>
            </a:endParaRPr>
          </a:p>
        </p:txBody>
      </p:sp>
      <p:pic>
        <p:nvPicPr>
          <p:cNvPr id="5" name="Picture 4" descr="A group of people holding signs&#10;&#10;AI-generated content may be incorrect.">
            <a:extLst>
              <a:ext uri="{FF2B5EF4-FFF2-40B4-BE49-F238E27FC236}">
                <a16:creationId xmlns:a16="http://schemas.microsoft.com/office/drawing/2014/main" id="{C1070A76-0561-6028-75C3-2361C28BE2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29" y="44825"/>
            <a:ext cx="2572871" cy="3431749"/>
          </a:xfrm>
          <a:prstGeom prst="rect">
            <a:avLst/>
          </a:prstGeom>
        </p:spPr>
      </p:pic>
      <p:pic>
        <p:nvPicPr>
          <p:cNvPr id="7" name="Picture 6" descr="A person standing in front of a group of people in a church&#10;&#10;AI-generated content may be incorrect.">
            <a:extLst>
              <a:ext uri="{FF2B5EF4-FFF2-40B4-BE49-F238E27FC236}">
                <a16:creationId xmlns:a16="http://schemas.microsoft.com/office/drawing/2014/main" id="{B2E44BC8-34D4-38D1-A76F-97F837AAEF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5954" y="44825"/>
            <a:ext cx="2570810" cy="3429000"/>
          </a:xfrm>
          <a:prstGeom prst="rect">
            <a:avLst/>
          </a:prstGeom>
        </p:spPr>
      </p:pic>
      <p:sp>
        <p:nvSpPr>
          <p:cNvPr id="8" name="TextBox 7">
            <a:extLst>
              <a:ext uri="{FF2B5EF4-FFF2-40B4-BE49-F238E27FC236}">
                <a16:creationId xmlns:a16="http://schemas.microsoft.com/office/drawing/2014/main" id="{2B288A33-1997-DD8C-486C-AB4B93B6E84A}"/>
              </a:ext>
            </a:extLst>
          </p:cNvPr>
          <p:cNvSpPr txBox="1"/>
          <p:nvPr/>
        </p:nvSpPr>
        <p:spPr>
          <a:xfrm>
            <a:off x="231299" y="4697506"/>
            <a:ext cx="5864701" cy="381771"/>
          </a:xfrm>
          <a:prstGeom prst="rect">
            <a:avLst/>
          </a:prstGeom>
          <a:noFill/>
        </p:spPr>
        <p:txBody>
          <a:bodyPr wrap="square">
            <a:spAutoFit/>
          </a:bodyPr>
          <a:lstStyle/>
          <a:p>
            <a:pPr marL="0" indent="0" algn="ctr">
              <a:lnSpc>
                <a:spcPct val="110000"/>
              </a:lnSpc>
              <a:buNone/>
            </a:pPr>
            <a:r>
              <a:rPr lang="en-US" sz="1800" b="1" dirty="0">
                <a:solidFill>
                  <a:schemeClr val="tx2"/>
                </a:solidFill>
              </a:rPr>
              <a:t>Communication growth and Sister Helen Speaking Event</a:t>
            </a:r>
          </a:p>
        </p:txBody>
      </p:sp>
    </p:spTree>
    <p:extLst>
      <p:ext uri="{BB962C8B-B14F-4D97-AF65-F5344CB8AC3E}">
        <p14:creationId xmlns:p14="http://schemas.microsoft.com/office/powerpoint/2010/main" val="1695370435"/>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5691F-24B8-29A4-D409-4D6B95E59500}"/>
              </a:ext>
            </a:extLst>
          </p:cNvPr>
          <p:cNvSpPr>
            <a:spLocks noGrp="1"/>
          </p:cNvSpPr>
          <p:nvPr>
            <p:ph type="title"/>
          </p:nvPr>
        </p:nvSpPr>
        <p:spPr>
          <a:xfrm>
            <a:off x="6714810" y="4414210"/>
            <a:ext cx="4935492" cy="1325563"/>
          </a:xfrm>
        </p:spPr>
        <p:txBody>
          <a:bodyPr/>
          <a:lstStyle/>
          <a:p>
            <a:r>
              <a:rPr lang="en-US" dirty="0"/>
              <a:t>Uplift Laundry</a:t>
            </a:r>
            <a:br>
              <a:rPr lang="en-US" dirty="0"/>
            </a:br>
            <a:r>
              <a:rPr lang="en-US" sz="2400" dirty="0"/>
              <a:t>-Holy Cross, Durham</a:t>
            </a:r>
            <a:endParaRPr lang="en-US" sz="2800" dirty="0"/>
          </a:p>
        </p:txBody>
      </p:sp>
      <p:sp>
        <p:nvSpPr>
          <p:cNvPr id="3" name="Content Placeholder 2">
            <a:extLst>
              <a:ext uri="{FF2B5EF4-FFF2-40B4-BE49-F238E27FC236}">
                <a16:creationId xmlns:a16="http://schemas.microsoft.com/office/drawing/2014/main" id="{1912735F-D08F-5949-E38B-C2B0E6D1D17B}"/>
              </a:ext>
            </a:extLst>
          </p:cNvPr>
          <p:cNvSpPr>
            <a:spLocks noGrp="1"/>
          </p:cNvSpPr>
          <p:nvPr>
            <p:ph idx="1"/>
          </p:nvPr>
        </p:nvSpPr>
        <p:spPr>
          <a:xfrm>
            <a:off x="838200" y="446567"/>
            <a:ext cx="4433047" cy="4636421"/>
          </a:xfrm>
        </p:spPr>
        <p:txBody>
          <a:bodyPr>
            <a:normAutofit lnSpcReduction="10000"/>
          </a:bodyPr>
          <a:lstStyle/>
          <a:p>
            <a:pPr marL="0" indent="0">
              <a:lnSpc>
                <a:spcPct val="120000"/>
              </a:lnSpc>
              <a:buNone/>
            </a:pPr>
            <a:r>
              <a:rPr lang="en-US" sz="1600" dirty="0"/>
              <a:t>Start-up that provides free laundry services and supplies to the low-income and houseless community in the Raleigh/Durham region of North Carolina.</a:t>
            </a:r>
          </a:p>
          <a:p>
            <a:pPr marL="0" indent="0">
              <a:lnSpc>
                <a:spcPct val="120000"/>
              </a:lnSpc>
              <a:buNone/>
            </a:pPr>
            <a:r>
              <a:rPr lang="en-US" sz="1600" dirty="0"/>
              <a:t>Mission: to provide Free Laundry Services to North Carolina’s 1.4 Million Low-Income Residents. </a:t>
            </a:r>
          </a:p>
          <a:p>
            <a:pPr>
              <a:lnSpc>
                <a:spcPct val="120000"/>
              </a:lnSpc>
            </a:pPr>
            <a:r>
              <a:rPr lang="en-US" sz="1600" dirty="0"/>
              <a:t>ULT serves as a Local Women’s Health connection point. </a:t>
            </a:r>
          </a:p>
          <a:p>
            <a:pPr>
              <a:lnSpc>
                <a:spcPct val="120000"/>
              </a:lnSpc>
            </a:pPr>
            <a:r>
              <a:rPr lang="en-US" sz="1600" dirty="0"/>
              <a:t>Uplift operates as an advocacy and information portal to connect North Carolina’s women to valuable physical and emotional health resources. </a:t>
            </a:r>
          </a:p>
          <a:p>
            <a:pPr marL="0" indent="0">
              <a:lnSpc>
                <a:spcPct val="120000"/>
              </a:lnSpc>
              <a:buNone/>
            </a:pPr>
            <a:r>
              <a:rPr lang="en-US" sz="1800" b="1" dirty="0"/>
              <a:t>Purchase Washer and dryer</a:t>
            </a:r>
          </a:p>
        </p:txBody>
      </p:sp>
      <p:pic>
        <p:nvPicPr>
          <p:cNvPr id="5" name="Picture 4" descr="A group of people standing in a laundry room&#10;&#10;AI-generated content may be incorrect.">
            <a:extLst>
              <a:ext uri="{FF2B5EF4-FFF2-40B4-BE49-F238E27FC236}">
                <a16:creationId xmlns:a16="http://schemas.microsoft.com/office/drawing/2014/main" id="{8531D999-57B4-56F6-A280-B9D4F88F209D}"/>
              </a:ext>
            </a:extLst>
          </p:cNvPr>
          <p:cNvPicPr>
            <a:picLocks noChangeAspect="1"/>
          </p:cNvPicPr>
          <p:nvPr/>
        </p:nvPicPr>
        <p:blipFill>
          <a:blip r:embed="rId2">
            <a:extLst>
              <a:ext uri="{28A0092B-C50C-407E-A947-70E740481C1C}">
                <a14:useLocalDpi xmlns:a14="http://schemas.microsoft.com/office/drawing/2010/main" val="0"/>
              </a:ext>
            </a:extLst>
          </a:blip>
          <a:srcRect l="6027" t="15349"/>
          <a:stretch>
            <a:fillRect/>
          </a:stretch>
        </p:blipFill>
        <p:spPr>
          <a:xfrm>
            <a:off x="6096000" y="134470"/>
            <a:ext cx="5477190" cy="4136064"/>
          </a:xfrm>
          <a:prstGeom prst="rect">
            <a:avLst/>
          </a:prstGeom>
        </p:spPr>
      </p:pic>
    </p:spTree>
    <p:extLst>
      <p:ext uri="{BB962C8B-B14F-4D97-AF65-F5344CB8AC3E}">
        <p14:creationId xmlns:p14="http://schemas.microsoft.com/office/powerpoint/2010/main" val="213811871"/>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0310D-D734-73CE-2E76-58F6D61E55A7}"/>
              </a:ext>
            </a:extLst>
          </p:cNvPr>
          <p:cNvSpPr>
            <a:spLocks noGrp="1"/>
          </p:cNvSpPr>
          <p:nvPr>
            <p:ph type="title"/>
          </p:nvPr>
        </p:nvSpPr>
        <p:spPr>
          <a:xfrm>
            <a:off x="118454" y="4397197"/>
            <a:ext cx="6279427" cy="1325563"/>
          </a:xfrm>
        </p:spPr>
        <p:txBody>
          <a:bodyPr>
            <a:normAutofit fontScale="90000"/>
          </a:bodyPr>
          <a:lstStyle/>
          <a:p>
            <a:r>
              <a:rPr lang="en-US" dirty="0"/>
              <a:t>Catholic Land Movement</a:t>
            </a:r>
            <a:br>
              <a:rPr lang="en-US" dirty="0"/>
            </a:br>
            <a:r>
              <a:rPr lang="en-US" sz="2400" dirty="0"/>
              <a:t>-ECU Newman Center, Greenville</a:t>
            </a:r>
            <a:endParaRPr lang="en-US" dirty="0"/>
          </a:p>
        </p:txBody>
      </p:sp>
      <p:pic>
        <p:nvPicPr>
          <p:cNvPr id="6" name="Content Placeholder 5" descr="A person standing in front of a table&#10;&#10;AI-generated content may be incorrect.">
            <a:extLst>
              <a:ext uri="{FF2B5EF4-FFF2-40B4-BE49-F238E27FC236}">
                <a16:creationId xmlns:a16="http://schemas.microsoft.com/office/drawing/2014/main" id="{6C9099BB-48CC-61F4-B5A9-BB5A195087E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3863" y="1691523"/>
            <a:ext cx="2028512" cy="2705674"/>
          </a:xfrm>
        </p:spPr>
      </p:pic>
      <p:pic>
        <p:nvPicPr>
          <p:cNvPr id="8" name="Content Placeholder 7" descr="A person standing in a room&#10;&#10;AI-generated content may be incorrect.">
            <a:extLst>
              <a:ext uri="{FF2B5EF4-FFF2-40B4-BE49-F238E27FC236}">
                <a16:creationId xmlns:a16="http://schemas.microsoft.com/office/drawing/2014/main" id="{C6CF5C35-4B3E-6765-9081-90C7E9448FE3}"/>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rcRect l="51729" t="23286" r="10292" b="31230"/>
          <a:stretch>
            <a:fillRect/>
          </a:stretch>
        </p:blipFill>
        <p:spPr>
          <a:xfrm>
            <a:off x="0" y="1692097"/>
            <a:ext cx="1693863" cy="2705100"/>
          </a:xfrm>
        </p:spPr>
      </p:pic>
      <p:sp>
        <p:nvSpPr>
          <p:cNvPr id="10" name="Content Placeholder 2">
            <a:extLst>
              <a:ext uri="{FF2B5EF4-FFF2-40B4-BE49-F238E27FC236}">
                <a16:creationId xmlns:a16="http://schemas.microsoft.com/office/drawing/2014/main" id="{0BFD7EB0-0D59-BF0D-01E1-E2DFE9FDE98B}"/>
              </a:ext>
            </a:extLst>
          </p:cNvPr>
          <p:cNvSpPr txBox="1">
            <a:spLocks/>
          </p:cNvSpPr>
          <p:nvPr/>
        </p:nvSpPr>
        <p:spPr>
          <a:xfrm>
            <a:off x="6096000" y="1691524"/>
            <a:ext cx="5441574" cy="51664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2000" dirty="0"/>
              <a:t>Four Pillars</a:t>
            </a:r>
          </a:p>
          <a:p>
            <a:pPr>
              <a:lnSpc>
                <a:spcPct val="120000"/>
              </a:lnSpc>
            </a:pPr>
            <a:r>
              <a:rPr lang="en-US" sz="2000" dirty="0"/>
              <a:t>The Catholic Land Movement exists to facilitate the rural resettlement of Catholics onto productive property which they own.</a:t>
            </a:r>
          </a:p>
          <a:p>
            <a:pPr>
              <a:lnSpc>
                <a:spcPct val="120000"/>
              </a:lnSpc>
            </a:pPr>
            <a:r>
              <a:rPr lang="en-US" sz="2000" dirty="0"/>
              <a:t>Many Catholic families yearn for a return to Christ-centered, productive, land-based living — but it often seems impossible. We offer the network, vision, and support to help make it a reality.</a:t>
            </a:r>
          </a:p>
          <a:p>
            <a:pPr marL="0" indent="0">
              <a:lnSpc>
                <a:spcPct val="120000"/>
              </a:lnSpc>
              <a:buNone/>
            </a:pPr>
            <a:r>
              <a:rPr lang="en-US" sz="2600" b="1" dirty="0"/>
              <a:t>Speaker events at ECU and in Raleigh</a:t>
            </a:r>
          </a:p>
        </p:txBody>
      </p:sp>
      <p:pic>
        <p:nvPicPr>
          <p:cNvPr id="12" name="Picture 11">
            <a:extLst>
              <a:ext uri="{FF2B5EF4-FFF2-40B4-BE49-F238E27FC236}">
                <a16:creationId xmlns:a16="http://schemas.microsoft.com/office/drawing/2014/main" id="{A4CAA1A2-9D6B-5290-0EA2-45E356BA82D4}"/>
              </a:ext>
            </a:extLst>
          </p:cNvPr>
          <p:cNvPicPr>
            <a:picLocks noChangeAspect="1"/>
          </p:cNvPicPr>
          <p:nvPr/>
        </p:nvPicPr>
        <p:blipFill>
          <a:blip r:embed="rId4"/>
          <a:stretch>
            <a:fillRect/>
          </a:stretch>
        </p:blipFill>
        <p:spPr>
          <a:xfrm>
            <a:off x="0" y="0"/>
            <a:ext cx="7998186" cy="1692097"/>
          </a:xfrm>
          <a:prstGeom prst="rect">
            <a:avLst/>
          </a:prstGeom>
        </p:spPr>
      </p:pic>
    </p:spTree>
    <p:extLst>
      <p:ext uri="{BB962C8B-B14F-4D97-AF65-F5344CB8AC3E}">
        <p14:creationId xmlns:p14="http://schemas.microsoft.com/office/powerpoint/2010/main" val="391367111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theme/theme1.xml><?xml version="1.0" encoding="utf-8"?>
<a:theme xmlns:a="http://schemas.openxmlformats.org/drawingml/2006/main" name="Office Theme">
  <a:themeElements>
    <a:clrScheme name="OED template 1">
      <a:dk1>
        <a:srgbClr val="C60D2C"/>
      </a:dk1>
      <a:lt1>
        <a:srgbClr val="FFFFFF"/>
      </a:lt1>
      <a:dk2>
        <a:srgbClr val="194A75"/>
      </a:dk2>
      <a:lt2>
        <a:srgbClr val="F6F6F6"/>
      </a:lt2>
      <a:accent1>
        <a:srgbClr val="194A75"/>
      </a:accent1>
      <a:accent2>
        <a:srgbClr val="B6810F"/>
      </a:accent2>
      <a:accent3>
        <a:srgbClr val="F6F6F6"/>
      </a:accent3>
      <a:accent4>
        <a:srgbClr val="B6810F"/>
      </a:accent4>
      <a:accent5>
        <a:srgbClr val="6BA3CA"/>
      </a:accent5>
      <a:accent6>
        <a:srgbClr val="C60D2C"/>
      </a:accent6>
      <a:hlink>
        <a:srgbClr val="14568A"/>
      </a:hlink>
      <a:folHlink>
        <a:srgbClr val="6BA3C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D Powerpt 2" id="{A1C3C4AC-6169-40D8-AA41-D0AA8A552495}" vid="{E7FE2CBB-D899-441A-A905-7358F79C88F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5E8F1132ADFBD45945EC93AABA3ACF6" ma:contentTypeVersion="13" ma:contentTypeDescription="Create a new document." ma:contentTypeScope="" ma:versionID="11a671f6a465f7cfbd8db6606f820cbc">
  <xsd:schema xmlns:xsd="http://www.w3.org/2001/XMLSchema" xmlns:xs="http://www.w3.org/2001/XMLSchema" xmlns:p="http://schemas.microsoft.com/office/2006/metadata/properties" xmlns:ns3="21516ab5-3f13-4373-9c28-1892d7474e4b" xmlns:ns4="a0a556a7-a9d1-427f-8f7a-eb23fba4ece3" targetNamespace="http://schemas.microsoft.com/office/2006/metadata/properties" ma:root="true" ma:fieldsID="d01851b2b283bf6992d10bf6ef523b9c" ns3:_="" ns4:_="">
    <xsd:import namespace="21516ab5-3f13-4373-9c28-1892d7474e4b"/>
    <xsd:import namespace="a0a556a7-a9d1-427f-8f7a-eb23fba4ece3"/>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516ab5-3f13-4373-9c28-1892d7474e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0a556a7-a9d1-427f-8f7a-eb23fba4ece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FB7A42E-7D7D-48B2-B92A-2B2FA73F772B}">
  <ds:schemaRefs>
    <ds:schemaRef ds:uri="http://schemas.microsoft.com/sharepoint/v3/contenttype/forms"/>
  </ds:schemaRefs>
</ds:datastoreItem>
</file>

<file path=customXml/itemProps2.xml><?xml version="1.0" encoding="utf-8"?>
<ds:datastoreItem xmlns:ds="http://schemas.openxmlformats.org/officeDocument/2006/customXml" ds:itemID="{2C25F8D0-7A42-48E8-B209-AE4A97D7FC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516ab5-3f13-4373-9c28-1892d7474e4b"/>
    <ds:schemaRef ds:uri="a0a556a7-a9d1-427f-8f7a-eb23fba4ec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DDA8824-F372-4596-908E-9DA2268B38C9}">
  <ds:schemaRefs>
    <ds:schemaRef ds:uri="http://schemas.microsoft.com/office/2006/metadata/properties"/>
    <ds:schemaRef ds:uri="http://schemas.microsoft.com/office/2006/documentManagement/types"/>
    <ds:schemaRef ds:uri="http://www.w3.org/XML/1998/namespace"/>
    <ds:schemaRef ds:uri="http://purl.org/dc/dcmitype/"/>
    <ds:schemaRef ds:uri="http://schemas.microsoft.com/office/infopath/2007/PartnerControls"/>
    <ds:schemaRef ds:uri="http://schemas.openxmlformats.org/package/2006/metadata/core-properties"/>
    <ds:schemaRef ds:uri="a0a556a7-a9d1-427f-8f7a-eb23fba4ece3"/>
    <ds:schemaRef ds:uri="21516ab5-3f13-4373-9c28-1892d7474e4b"/>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2327</TotalTime>
  <Words>1082</Words>
  <Application>Microsoft Office PowerPoint</Application>
  <PresentationFormat>Widescreen</PresentationFormat>
  <Paragraphs>67</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Georgia</vt:lpstr>
      <vt:lpstr>Office Theme</vt:lpstr>
      <vt:lpstr>PowerPoint Presentation</vt:lpstr>
      <vt:lpstr>Diocese of Raleigh Respect Life Grants</vt:lpstr>
      <vt:lpstr>“Local” or Diocesan CCHD Grants</vt:lpstr>
      <vt:lpstr>Template Slide for Application Title of Organization, Preferably the Logo (hyperlinked to webpage) -Name of Sponsoring Parish (hyperlinked to their webpage)</vt:lpstr>
      <vt:lpstr>Example Slides for Application….</vt:lpstr>
      <vt:lpstr>Vita Pregnancy Resource Center -St Mary, Laurinburg</vt:lpstr>
      <vt:lpstr>PowerPoint Presentation</vt:lpstr>
      <vt:lpstr>Uplift Laundry -Holy Cross, Durham</vt:lpstr>
      <vt:lpstr>Catholic Land Movement -ECU Newman Center, Greenville</vt:lpstr>
      <vt:lpstr>-Duke Catholic Center</vt:lpstr>
      <vt:lpstr>St. Ann, Clayton Migrant Ministry </vt:lpstr>
      <vt:lpstr>Template Slide for Grant Report Title of Organization and Grant Project, with Parish Sponsor CCHD or RL 2025 Grant Report</vt:lpstr>
      <vt:lpstr>Example Slide for Grant Report…</vt:lpstr>
      <vt:lpstr>CCHD Grant Report St. Ann, Clayton Migrant Ministry CCHD 2025 Grant Report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Klickman</dc:creator>
  <cp:lastModifiedBy>Deacon Joshua Klickman</cp:lastModifiedBy>
  <cp:revision>5</cp:revision>
  <cp:lastPrinted>2025-10-22T19:56:26Z</cp:lastPrinted>
  <dcterms:created xsi:type="dcterms:W3CDTF">2020-05-13T12:28:48Z</dcterms:created>
  <dcterms:modified xsi:type="dcterms:W3CDTF">2026-03-30T21:31:05Z</dcterms:modified>
</cp:coreProperties>
</file>